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CBD9C-DC94-4444-A7DC-61DB5417E4AB}" type="datetimeFigureOut">
              <a:rPr lang="th-TH" smtClean="0"/>
              <a:t>03/09/61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3C27C-F81D-4C40-A8BA-110857C57B8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4058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ตัวแทนรูปบนสไลด์ 1">
            <a:extLst>
              <a:ext uri="{FF2B5EF4-FFF2-40B4-BE49-F238E27FC236}">
                <a16:creationId xmlns:a16="http://schemas.microsoft.com/office/drawing/2014/main" id="{A7582363-E9A0-446B-AE02-1A70489043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ตัวแทนบันทึกย่อ 2">
            <a:extLst>
              <a:ext uri="{FF2B5EF4-FFF2-40B4-BE49-F238E27FC236}">
                <a16:creationId xmlns:a16="http://schemas.microsoft.com/office/drawing/2014/main" id="{C91522DE-1645-40ED-916A-E36B4F92E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altLang="th-TH"/>
          </a:p>
        </p:txBody>
      </p:sp>
      <p:sp>
        <p:nvSpPr>
          <p:cNvPr id="5124" name="ตัวแทนหมายเลขสไลด์ 3">
            <a:extLst>
              <a:ext uri="{FF2B5EF4-FFF2-40B4-BE49-F238E27FC236}">
                <a16:creationId xmlns:a16="http://schemas.microsoft.com/office/drawing/2014/main" id="{6FE62033-D2DA-4B6F-9BD1-FEAE957B06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748081-8934-4C97-A4D6-CF840A044E76}" type="slidenum">
              <a:rPr lang="th-TH" altLang="th-TH" sz="120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th-TH" altLang="th-TH" sz="1200"/>
          </a:p>
        </p:txBody>
      </p:sp>
    </p:spTree>
    <p:extLst>
      <p:ext uri="{BB962C8B-B14F-4D97-AF65-F5344CB8AC3E}">
        <p14:creationId xmlns:p14="http://schemas.microsoft.com/office/powerpoint/2010/main" val="2029236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ตัวแทนรูปบนสไลด์ 1">
            <a:extLst>
              <a:ext uri="{FF2B5EF4-FFF2-40B4-BE49-F238E27FC236}">
                <a16:creationId xmlns:a16="http://schemas.microsoft.com/office/drawing/2014/main" id="{90923708-3DA6-457C-9C25-DD8162A9B8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ตัวแทนบันทึกย่อ 2">
            <a:extLst>
              <a:ext uri="{FF2B5EF4-FFF2-40B4-BE49-F238E27FC236}">
                <a16:creationId xmlns:a16="http://schemas.microsoft.com/office/drawing/2014/main" id="{E3EFF9D4-74FD-4C86-B592-9BBC899EC7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altLang="th-TH"/>
          </a:p>
        </p:txBody>
      </p:sp>
      <p:sp>
        <p:nvSpPr>
          <p:cNvPr id="7172" name="ตัวแทนหมายเลขสไลด์ 3">
            <a:extLst>
              <a:ext uri="{FF2B5EF4-FFF2-40B4-BE49-F238E27FC236}">
                <a16:creationId xmlns:a16="http://schemas.microsoft.com/office/drawing/2014/main" id="{3E9C5E7B-A274-4B78-98D6-F950D3942F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A287EE-B1E2-47E8-9677-929B0B19EDBD}" type="slidenum">
              <a:rPr lang="th-TH" altLang="th-TH" sz="120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th-TH" altLang="th-TH" sz="1200"/>
          </a:p>
        </p:txBody>
      </p:sp>
    </p:spTree>
    <p:extLst>
      <p:ext uri="{BB962C8B-B14F-4D97-AF65-F5344CB8AC3E}">
        <p14:creationId xmlns:p14="http://schemas.microsoft.com/office/powerpoint/2010/main" val="3882888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ตัวแทนรูปบนสไลด์ 1">
            <a:extLst>
              <a:ext uri="{FF2B5EF4-FFF2-40B4-BE49-F238E27FC236}">
                <a16:creationId xmlns:a16="http://schemas.microsoft.com/office/drawing/2014/main" id="{4202B3FE-E146-497D-B533-50C251A47B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ตัวแทนบันทึกย่อ 2">
            <a:extLst>
              <a:ext uri="{FF2B5EF4-FFF2-40B4-BE49-F238E27FC236}">
                <a16:creationId xmlns:a16="http://schemas.microsoft.com/office/drawing/2014/main" id="{9C003298-BA86-4FD9-B320-9548054830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altLang="th-TH"/>
          </a:p>
        </p:txBody>
      </p:sp>
      <p:sp>
        <p:nvSpPr>
          <p:cNvPr id="9220" name="ตัวแทนหมายเลขสไลด์ 3">
            <a:extLst>
              <a:ext uri="{FF2B5EF4-FFF2-40B4-BE49-F238E27FC236}">
                <a16:creationId xmlns:a16="http://schemas.microsoft.com/office/drawing/2014/main" id="{05261C09-EBF3-4C8B-903E-A1BA6C27DB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1C1C35-8DC9-4A01-87A8-71BDEF41DBF1}" type="slidenum">
              <a:rPr lang="th-TH" altLang="th-TH" sz="120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th-TH" altLang="th-TH" sz="1200"/>
          </a:p>
        </p:txBody>
      </p:sp>
    </p:spTree>
    <p:extLst>
      <p:ext uri="{BB962C8B-B14F-4D97-AF65-F5344CB8AC3E}">
        <p14:creationId xmlns:p14="http://schemas.microsoft.com/office/powerpoint/2010/main" val="2813332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ตัวแทนรูปบนสไลด์ 1">
            <a:extLst>
              <a:ext uri="{FF2B5EF4-FFF2-40B4-BE49-F238E27FC236}">
                <a16:creationId xmlns:a16="http://schemas.microsoft.com/office/drawing/2014/main" id="{1DFF6E4F-E771-4C3C-A907-555863B796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ตัวแทนบันทึกย่อ 2">
            <a:extLst>
              <a:ext uri="{FF2B5EF4-FFF2-40B4-BE49-F238E27FC236}">
                <a16:creationId xmlns:a16="http://schemas.microsoft.com/office/drawing/2014/main" id="{8D9062F6-6B25-4953-8D83-6EB8874AEC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altLang="th-TH"/>
          </a:p>
        </p:txBody>
      </p:sp>
      <p:sp>
        <p:nvSpPr>
          <p:cNvPr id="12292" name="ตัวแทนหมายเลขสไลด์ 3">
            <a:extLst>
              <a:ext uri="{FF2B5EF4-FFF2-40B4-BE49-F238E27FC236}">
                <a16:creationId xmlns:a16="http://schemas.microsoft.com/office/drawing/2014/main" id="{04CBB2D6-A830-4FE0-8811-BD55A18361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124DA1-3045-4F4D-B95A-40006EE64AF4}" type="slidenum">
              <a:rPr lang="th-TH" altLang="th-TH" sz="120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th-TH" altLang="th-TH" sz="1200"/>
          </a:p>
        </p:txBody>
      </p:sp>
    </p:spTree>
    <p:extLst>
      <p:ext uri="{BB962C8B-B14F-4D97-AF65-F5344CB8AC3E}">
        <p14:creationId xmlns:p14="http://schemas.microsoft.com/office/powerpoint/2010/main" val="110378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ตัวแทนรูปบนสไลด์ 1">
            <a:extLst>
              <a:ext uri="{FF2B5EF4-FFF2-40B4-BE49-F238E27FC236}">
                <a16:creationId xmlns:a16="http://schemas.microsoft.com/office/drawing/2014/main" id="{175B450A-746E-4A1F-B56B-206F297175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ตัวแทนบันทึกย่อ 2">
            <a:extLst>
              <a:ext uri="{FF2B5EF4-FFF2-40B4-BE49-F238E27FC236}">
                <a16:creationId xmlns:a16="http://schemas.microsoft.com/office/drawing/2014/main" id="{91C4D33C-9C4F-4946-9421-B279744C02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altLang="th-TH"/>
          </a:p>
        </p:txBody>
      </p:sp>
      <p:sp>
        <p:nvSpPr>
          <p:cNvPr id="14340" name="ตัวแทนหมายเลขสไลด์ 3">
            <a:extLst>
              <a:ext uri="{FF2B5EF4-FFF2-40B4-BE49-F238E27FC236}">
                <a16:creationId xmlns:a16="http://schemas.microsoft.com/office/drawing/2014/main" id="{4851845B-DCE2-419B-A5B3-B6FB0A2B80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DA881F-242F-4553-AA2F-71D0F6194960}" type="slidenum">
              <a:rPr lang="th-TH" altLang="th-TH" sz="120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th-TH" altLang="th-TH" sz="1200"/>
          </a:p>
        </p:txBody>
      </p:sp>
    </p:spTree>
    <p:extLst>
      <p:ext uri="{BB962C8B-B14F-4D97-AF65-F5344CB8AC3E}">
        <p14:creationId xmlns:p14="http://schemas.microsoft.com/office/powerpoint/2010/main" val="1475130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37A79E6-4E84-4D57-BC1C-5364374530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6CF92930-C35E-4B16-92DF-9F8E54B69E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22616AB-0E7E-4A1F-AB48-3EAE14A71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EC25-5291-4490-9B5F-4C3F66E30DDA}" type="datetimeFigureOut">
              <a:rPr lang="th-TH" smtClean="0"/>
              <a:t>03/09/61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B045727-6F3F-4DEC-9F74-309774106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CA87432-4149-4C05-A3BC-6A63EDA51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FC48-59E4-4A10-A752-E3CAF717A4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7684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BB3A0F3-0E17-4FF5-90E3-623D5909C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54D264C2-B03C-4B0D-89C1-5C709E951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DABA061-274D-4729-A226-432953B35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EC25-5291-4490-9B5F-4C3F66E30DDA}" type="datetimeFigureOut">
              <a:rPr lang="th-TH" smtClean="0"/>
              <a:t>03/09/61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BAEF377-A6A5-449D-98FD-4EB948075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D87E149-C741-48E3-BA9C-555BDB892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FC48-59E4-4A10-A752-E3CAF717A4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852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BC5510C4-6073-42A6-BA35-38B84A108F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91D17C8D-5E7F-42EE-950F-ECED3ACE3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411822B-10A9-43D6-816E-14B1E5A7C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EC25-5291-4490-9B5F-4C3F66E30DDA}" type="datetimeFigureOut">
              <a:rPr lang="th-TH" smtClean="0"/>
              <a:t>03/09/61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58F9C7A-CDAA-4501-A5F5-35998DAC2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8A9D69A-EF8C-481A-9956-C788A4306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FC48-59E4-4A10-A752-E3CAF717A4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42039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2FD813F-351B-4902-BB23-86C035975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04048AA-1BCD-4907-9EF8-4531C801A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01F197F-6B9D-4836-A54E-EFFAD36A9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EC25-5291-4490-9B5F-4C3F66E30DDA}" type="datetimeFigureOut">
              <a:rPr lang="th-TH" smtClean="0"/>
              <a:t>03/09/61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2A82D50-4DA2-43AA-9551-4FFDBE89D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19A63CC-5615-47F5-8E14-A1B5C0087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FC48-59E4-4A10-A752-E3CAF717A4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828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51A5230-E65D-4D54-BC8A-CAA6B696C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B433419-6A13-462D-AECD-97630E7FF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9C52DB5-5614-4C91-9CD0-ABC89B1A8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EC25-5291-4490-9B5F-4C3F66E30DDA}" type="datetimeFigureOut">
              <a:rPr lang="th-TH" smtClean="0"/>
              <a:t>03/09/61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C6F51C5-5730-4870-92A0-E9F0A688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9848627-3653-4553-9B1E-246F35A38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FC48-59E4-4A10-A752-E3CAF717A4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4541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A23DA7F-3D44-46C4-B5C4-5B8026B90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C661588-1D9C-4A05-AD41-CE830EDA6A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9E404D79-D4E4-4840-9BDB-E95A61892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E0E6704D-FCE6-40D3-8EF6-95A39432C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EC25-5291-4490-9B5F-4C3F66E30DDA}" type="datetimeFigureOut">
              <a:rPr lang="th-TH" smtClean="0"/>
              <a:t>03/09/61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EEB8217-9110-4782-8CDA-52351C3F7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8BDBCED-89BE-45B1-99AC-62A3A3D1C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FC48-59E4-4A10-A752-E3CAF717A4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508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4EE2BD4-D9FC-4049-8D26-984C3E709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68C370D7-18DE-40E4-852A-C82D04B35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9B20AF63-5AC6-4B73-9171-9CA87779FF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8940139E-B33A-4DAE-9931-36BB7D00FF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061A7ADC-53AA-46F9-8BBF-16F795414A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BE7E139F-1025-4A82-9F03-1DCAB802A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EC25-5291-4490-9B5F-4C3F66E30DDA}" type="datetimeFigureOut">
              <a:rPr lang="th-TH" smtClean="0"/>
              <a:t>03/09/61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F7B951C7-5305-4C83-861D-2AFC184B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7D5B8852-0F1F-400B-A76D-323168E4F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FC48-59E4-4A10-A752-E3CAF717A4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51071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1413D17-0BCB-49BE-B90E-E57AC65E1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768B2A09-C1AC-4B46-B255-7F9892DDB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EC25-5291-4490-9B5F-4C3F66E30DDA}" type="datetimeFigureOut">
              <a:rPr lang="th-TH" smtClean="0"/>
              <a:t>03/09/61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616B24FC-CE3E-41AE-8F0C-A05EDB229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FFC8C107-A23D-4283-96BF-34EA5F528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FC48-59E4-4A10-A752-E3CAF717A4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4777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77C5EBE0-4A2F-411C-8875-48178083D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EC25-5291-4490-9B5F-4C3F66E30DDA}" type="datetimeFigureOut">
              <a:rPr lang="th-TH" smtClean="0"/>
              <a:t>03/09/61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FC6B30FE-4AEB-4174-A60E-7D17D1068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C87AE27C-9393-4B90-A307-6A73C7FA8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FC48-59E4-4A10-A752-E3CAF717A4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6429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860CB7A-70E0-4885-A27B-A8D4AB99F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8AA399F-E50F-4B78-BE6C-8CF168DBB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07CF4848-F529-4B11-B917-D317B3A06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A0107636-63F6-4B6B-9B47-1361EA269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EC25-5291-4490-9B5F-4C3F66E30DDA}" type="datetimeFigureOut">
              <a:rPr lang="th-TH" smtClean="0"/>
              <a:t>03/09/61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5DA77C36-3049-490D-BB08-5FA18CAE7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3B1DB1C8-42CF-496B-8813-305C3C7AE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FC48-59E4-4A10-A752-E3CAF717A4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7850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AF277F7-F312-489A-AEDB-3EE4E4FCE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C3AE5561-C0EA-4818-8A65-E4F32CDF82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8413D8FC-4A6F-49DA-BECB-7B0C495943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32A938E3-5FEC-4DC4-85F0-E340E9939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EC25-5291-4490-9B5F-4C3F66E30DDA}" type="datetimeFigureOut">
              <a:rPr lang="th-TH" smtClean="0"/>
              <a:t>03/09/61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560767E9-FBC1-47C1-A62D-ABB47AB20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EEA0A85E-3265-44EE-BD78-F4EA00F1D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FC48-59E4-4A10-A752-E3CAF717A4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3722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CAE9323C-41F4-4803-8AF7-63F27BDE1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131E1412-E9EC-4E0A-A904-FF5A99278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58DB477-F6BE-4623-8CD2-EE1C777FA3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1EC25-5291-4490-9B5F-4C3F66E30DDA}" type="datetimeFigureOut">
              <a:rPr lang="th-TH" smtClean="0"/>
              <a:t>03/09/61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5F4FB55-36B3-4BA9-AE59-75D664B417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7A337CE-B55B-45F0-BF4D-96BBE849F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7FC48-59E4-4A10-A752-E3CAF717A4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114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541EB701-7BD2-46F8-9461-301BD787C349}"/>
              </a:ext>
            </a:extLst>
          </p:cNvPr>
          <p:cNvSpPr txBox="1"/>
          <p:nvPr/>
        </p:nvSpPr>
        <p:spPr>
          <a:xfrm>
            <a:off x="0" y="-22225"/>
            <a:ext cx="12192000" cy="6461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3.</a:t>
            </a:r>
            <a:r>
              <a:rPr lang="th-TH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(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KPI 4) </a:t>
            </a:r>
            <a:r>
              <a:rPr lang="th-TH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  ร้อยละของเด็กอายุ 0-5 ปี สูงดีสมส่วน และส่วนสูงเฉลี่ยที่อายุ 5 ปี</a:t>
            </a:r>
          </a:p>
        </p:txBody>
      </p:sp>
      <p:graphicFrame>
        <p:nvGraphicFramePr>
          <p:cNvPr id="4099" name="แผนภูมิ 6">
            <a:extLst>
              <a:ext uri="{FF2B5EF4-FFF2-40B4-BE49-F238E27FC236}">
                <a16:creationId xmlns:a16="http://schemas.microsoft.com/office/drawing/2014/main" id="{8EEAB10F-8B64-4512-BC16-0FCC6FAAC001}"/>
              </a:ext>
            </a:extLst>
          </p:cNvPr>
          <p:cNvGraphicFramePr>
            <a:graphicFrameLocks/>
          </p:cNvGraphicFramePr>
          <p:nvPr/>
        </p:nvGraphicFramePr>
        <p:xfrm>
          <a:off x="127000" y="866775"/>
          <a:ext cx="11893550" cy="503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hart" r:id="rId4" imgW="11900423" imgH="5035732" progId="Excel.Chart.8">
                  <p:embed/>
                </p:oleObj>
              </mc:Choice>
              <mc:Fallback>
                <p:oleObj name="Chart" r:id="rId4" imgW="11900423" imgH="5035732" progId="Excel.Chart.8">
                  <p:embed/>
                  <p:pic>
                    <p:nvPicPr>
                      <p:cNvPr id="4099" name="แผนภูมิ 6">
                        <a:extLst>
                          <a:ext uri="{FF2B5EF4-FFF2-40B4-BE49-F238E27FC236}">
                            <a16:creationId xmlns:a16="http://schemas.microsoft.com/office/drawing/2014/main" id="{8EEAB10F-8B64-4512-BC16-0FCC6FAAC00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" y="866775"/>
                        <a:ext cx="11893550" cy="5033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สามเหลี่ยมหน้าจั่ว 1">
            <a:extLst>
              <a:ext uri="{FF2B5EF4-FFF2-40B4-BE49-F238E27FC236}">
                <a16:creationId xmlns:a16="http://schemas.microsoft.com/office/drawing/2014/main" id="{49C42D2D-B194-4DB0-940C-B9CEF14CCCDC}"/>
              </a:ext>
            </a:extLst>
          </p:cNvPr>
          <p:cNvSpPr/>
          <p:nvPr/>
        </p:nvSpPr>
        <p:spPr>
          <a:xfrm>
            <a:off x="11141075" y="1125538"/>
            <a:ext cx="865188" cy="574675"/>
          </a:xfrm>
          <a:prstGeom prst="triangle">
            <a:avLst>
              <a:gd name="adj" fmla="val 47015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สูงดี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cxnSp>
        <p:nvCxnSpPr>
          <p:cNvPr id="13" name="ตัวเชื่อมต่อตรง 12">
            <a:extLst>
              <a:ext uri="{FF2B5EF4-FFF2-40B4-BE49-F238E27FC236}">
                <a16:creationId xmlns:a16="http://schemas.microsoft.com/office/drawing/2014/main" id="{2FBFC257-D9C7-4291-B816-7FBB6EDE9A19}"/>
              </a:ext>
            </a:extLst>
          </p:cNvPr>
          <p:cNvCxnSpPr/>
          <p:nvPr/>
        </p:nvCxnSpPr>
        <p:spPr>
          <a:xfrm>
            <a:off x="923925" y="2625725"/>
            <a:ext cx="10880725" cy="22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สี่เหลี่ยมผืนผ้า 15">
            <a:extLst>
              <a:ext uri="{FF2B5EF4-FFF2-40B4-BE49-F238E27FC236}">
                <a16:creationId xmlns:a16="http://schemas.microsoft.com/office/drawing/2014/main" id="{0DF6EF85-4A2F-46E9-BA28-C7FDBDA77C2B}"/>
              </a:ext>
            </a:extLst>
          </p:cNvPr>
          <p:cNvSpPr/>
          <p:nvPr/>
        </p:nvSpPr>
        <p:spPr>
          <a:xfrm>
            <a:off x="73025" y="5838825"/>
            <a:ext cx="7597775" cy="33813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ตารางแสดง  ร้อยละความครอบคลุมการเฝ้าระวังภาวะโภชนาการเด็กอายุ 0 - 5 ปี  </a:t>
            </a:r>
          </a:p>
        </p:txBody>
      </p:sp>
      <p:graphicFrame>
        <p:nvGraphicFramePr>
          <p:cNvPr id="9" name="ตาราง 8">
            <a:extLst>
              <a:ext uri="{FF2B5EF4-FFF2-40B4-BE49-F238E27FC236}">
                <a16:creationId xmlns:a16="http://schemas.microsoft.com/office/drawing/2014/main" id="{E6BEA2E5-7B31-4E9F-B2E6-75EF5194F7C2}"/>
              </a:ext>
            </a:extLst>
          </p:cNvPr>
          <p:cNvGraphicFramePr>
            <a:graphicFrameLocks noGrp="1"/>
          </p:cNvGraphicFramePr>
          <p:nvPr/>
        </p:nvGraphicFramePr>
        <p:xfrm>
          <a:off x="63500" y="6203950"/>
          <a:ext cx="9353547" cy="592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5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5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5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5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50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5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5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50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4118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618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0848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เมืองฯ</a:t>
                      </a:r>
                    </a:p>
                  </a:txBody>
                  <a:tcPr marL="7144" marR="7144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บางคล้า</a:t>
                      </a:r>
                    </a:p>
                  </a:txBody>
                  <a:tcPr marL="7144" marR="7144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บางน้ำเปรี้ยว</a:t>
                      </a:r>
                    </a:p>
                  </a:txBody>
                  <a:tcPr marL="7144" marR="7144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บางปะกง</a:t>
                      </a:r>
                    </a:p>
                  </a:txBody>
                  <a:tcPr marL="7144" marR="7144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บ้านโพธิ์</a:t>
                      </a:r>
                    </a:p>
                  </a:txBody>
                  <a:tcPr marL="7144" marR="7144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พนมสารคาม</a:t>
                      </a:r>
                    </a:p>
                  </a:txBody>
                  <a:tcPr marL="7144" marR="7144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ราช</a:t>
                      </a:r>
                      <a:r>
                        <a:rPr lang="th-TH" sz="12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สาส์น</a:t>
                      </a:r>
                      <a:endParaRPr lang="th-TH" sz="1200" b="1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สนามชัยเขต</a:t>
                      </a:r>
                    </a:p>
                  </a:txBody>
                  <a:tcPr marL="7144" marR="7144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แปลงยาว</a:t>
                      </a:r>
                    </a:p>
                  </a:txBody>
                  <a:tcPr marL="7144" marR="7144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ท่าตะเกียบ</a:t>
                      </a:r>
                    </a:p>
                  </a:txBody>
                  <a:tcPr marL="7144" marR="7144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คลองเขื่อน</a:t>
                      </a:r>
                    </a:p>
                  </a:txBody>
                  <a:tcPr marL="7144" marR="7144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รวมจังหวัด</a:t>
                      </a:r>
                    </a:p>
                  </a:txBody>
                  <a:tcPr marL="7144" marR="7144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65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38.63</a:t>
                      </a:r>
                    </a:p>
                  </a:txBody>
                  <a:tcPr marL="7144" marR="7144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52.61</a:t>
                      </a:r>
                    </a:p>
                  </a:txBody>
                  <a:tcPr marL="7144" marR="7144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40.92</a:t>
                      </a:r>
                    </a:p>
                  </a:txBody>
                  <a:tcPr marL="7144" marR="7144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15.54</a:t>
                      </a:r>
                    </a:p>
                  </a:txBody>
                  <a:tcPr marL="7144" marR="7144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60.81</a:t>
                      </a:r>
                    </a:p>
                  </a:txBody>
                  <a:tcPr marL="7144" marR="7144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19.35</a:t>
                      </a:r>
                    </a:p>
                  </a:txBody>
                  <a:tcPr marL="7144" marR="7144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23.47</a:t>
                      </a:r>
                    </a:p>
                  </a:txBody>
                  <a:tcPr marL="7144" marR="7144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36.53</a:t>
                      </a:r>
                    </a:p>
                  </a:txBody>
                  <a:tcPr marL="7144" marR="7144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15.01</a:t>
                      </a:r>
                    </a:p>
                  </a:txBody>
                  <a:tcPr marL="7144" marR="7144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29.07</a:t>
                      </a:r>
                    </a:p>
                  </a:txBody>
                  <a:tcPr marL="7144" marR="7144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76.24</a:t>
                      </a:r>
                    </a:p>
                  </a:txBody>
                  <a:tcPr marL="7144" marR="7144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34.07</a:t>
                      </a:r>
                    </a:p>
                  </a:txBody>
                  <a:tcPr marL="7144" marR="7144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AE5996B-10A2-4F2B-8D58-8A70234062E5}"/>
              </a:ext>
            </a:extLst>
          </p:cNvPr>
          <p:cNvSpPr txBox="1"/>
          <p:nvPr/>
        </p:nvSpPr>
        <p:spPr>
          <a:xfrm>
            <a:off x="747713" y="487363"/>
            <a:ext cx="10628312" cy="585787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จังหวัดฉะเชิงเทรา</a:t>
            </a:r>
            <a:r>
              <a:rPr lang="en-US" sz="32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 62.89 </a:t>
            </a:r>
            <a:r>
              <a:rPr lang="th-TH" sz="32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 ผ่านเกณฑ์  </a:t>
            </a:r>
            <a:r>
              <a:rPr lang="en-US" sz="32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:</a:t>
            </a:r>
            <a:r>
              <a:rPr lang="th-TH" sz="32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   อันดับที่ </a:t>
            </a:r>
            <a:r>
              <a:rPr lang="en-US" sz="32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1 </a:t>
            </a:r>
            <a:r>
              <a:rPr lang="th-TH" sz="32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ของเขต  </a:t>
            </a:r>
            <a:r>
              <a:rPr lang="en-US" sz="32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:</a:t>
            </a:r>
            <a:r>
              <a:rPr lang="th-TH" sz="32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  อันดับที่  </a:t>
            </a:r>
            <a:r>
              <a:rPr lang="en-US" sz="32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1</a:t>
            </a:r>
            <a:r>
              <a:rPr lang="th-TH" sz="32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 ของประเทศ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EF12BE31-3D34-4BD6-8674-D79B1607B33A}"/>
              </a:ext>
            </a:extLst>
          </p:cNvPr>
          <p:cNvSpPr txBox="1"/>
          <p:nvPr/>
        </p:nvSpPr>
        <p:spPr>
          <a:xfrm>
            <a:off x="903288" y="1114425"/>
            <a:ext cx="1296987" cy="6461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เกณฑ์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ร้อยละ 54</a:t>
            </a:r>
          </a:p>
        </p:txBody>
      </p:sp>
    </p:spTree>
    <p:extLst>
      <p:ext uri="{BB962C8B-B14F-4D97-AF65-F5344CB8AC3E}">
        <p14:creationId xmlns:p14="http://schemas.microsoft.com/office/powerpoint/2010/main" val="449975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0B31EF05-A29A-4A98-859B-530FAE3F4102}"/>
              </a:ext>
            </a:extLst>
          </p:cNvPr>
          <p:cNvSpPr txBox="1"/>
          <p:nvPr/>
        </p:nvSpPr>
        <p:spPr>
          <a:xfrm>
            <a:off x="23813" y="20638"/>
            <a:ext cx="12133262" cy="58578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ln w="0"/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>
                <a:ln w="0"/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M6 </a:t>
            </a:r>
            <a:r>
              <a:rPr lang="th-TH" sz="2400" b="1" dirty="0">
                <a:ln w="0"/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400" b="1" dirty="0">
                <a:ln w="0"/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KPI 12</a:t>
            </a:r>
            <a:r>
              <a:rPr lang="th-TH" sz="2400" b="1" dirty="0">
                <a:ln w="0"/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th-TH" sz="3200" b="1" dirty="0">
                <a:ln w="0"/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ร้อยละของ </a:t>
            </a:r>
            <a:r>
              <a:rPr lang="en-US" sz="3200" b="1" dirty="0">
                <a:ln w="0"/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Healthy Aging</a:t>
            </a:r>
            <a:endParaRPr lang="th-TH" sz="2400" b="1" dirty="0">
              <a:ln w="0"/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8435" name="แผนภูมิ 7">
            <a:extLst>
              <a:ext uri="{FF2B5EF4-FFF2-40B4-BE49-F238E27FC236}">
                <a16:creationId xmlns:a16="http://schemas.microsoft.com/office/drawing/2014/main" id="{4281C602-8318-4A99-B4EA-DABF3772C277}"/>
              </a:ext>
            </a:extLst>
          </p:cNvPr>
          <p:cNvGraphicFramePr>
            <a:graphicFrameLocks/>
          </p:cNvGraphicFramePr>
          <p:nvPr/>
        </p:nvGraphicFramePr>
        <p:xfrm>
          <a:off x="471488" y="1312863"/>
          <a:ext cx="10955337" cy="480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Chart" r:id="rId3" imgW="10961558" imgH="4810161" progId="Excel.Chart.8">
                  <p:embed/>
                </p:oleObj>
              </mc:Choice>
              <mc:Fallback>
                <p:oleObj name="Chart" r:id="rId3" imgW="10961558" imgH="4810161" progId="Excel.Chart.8">
                  <p:embed/>
                  <p:pic>
                    <p:nvPicPr>
                      <p:cNvPr id="18435" name="แผนภูมิ 7">
                        <a:extLst>
                          <a:ext uri="{FF2B5EF4-FFF2-40B4-BE49-F238E27FC236}">
                            <a16:creationId xmlns:a16="http://schemas.microsoft.com/office/drawing/2014/main" id="{4281C602-8318-4A99-B4EA-DABF3772C27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8" y="1312863"/>
                        <a:ext cx="10955337" cy="4806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D5E3CC42-D9D6-4595-BF75-9008D76CC910}"/>
              </a:ext>
            </a:extLst>
          </p:cNvPr>
          <p:cNvSpPr/>
          <p:nvPr/>
        </p:nvSpPr>
        <p:spPr>
          <a:xfrm>
            <a:off x="9717088" y="6461125"/>
            <a:ext cx="2447925" cy="33813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จาก 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HDC</a:t>
            </a:r>
            <a:r>
              <a:rPr lang="th-TH" sz="1600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ณ  7 มิ.ย. 61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703ED6-BC4F-4045-BC1E-664F51B175DA}"/>
              </a:ext>
            </a:extLst>
          </p:cNvPr>
          <p:cNvSpPr txBox="1"/>
          <p:nvPr/>
        </p:nvSpPr>
        <p:spPr>
          <a:xfrm>
            <a:off x="9525" y="676275"/>
            <a:ext cx="12123738" cy="708025"/>
          </a:xfrm>
          <a:prstGeom prst="rect">
            <a:avLst/>
          </a:prstGeom>
          <a:ln w="38100">
            <a:solidFill>
              <a:srgbClr val="CC00C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เกณฑ์ เท่าเดิมหรือเพิ่มขึ้น จากปีที่ผ่านมา (96.72)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ฉะเชิงเทรา  ร้อยละ </a:t>
            </a:r>
            <a:r>
              <a:rPr lang="en-US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97.63 </a:t>
            </a:r>
            <a:r>
              <a:rPr lang="th-TH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ผ่านเกณฑ์   ,</a:t>
            </a:r>
            <a:r>
              <a:rPr lang="th-TH" sz="2400" b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ลำดับที่ </a:t>
            </a:r>
            <a:r>
              <a:rPr lang="en-US" sz="2400" b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</a:t>
            </a:r>
            <a:r>
              <a:rPr lang="th-TH" sz="2400" b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ของเขตฯ ,  </a:t>
            </a:r>
            <a:r>
              <a:rPr lang="th-TH" sz="2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ลำดับที่ </a:t>
            </a:r>
            <a:r>
              <a:rPr lang="en-US" sz="2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15 </a:t>
            </a:r>
            <a:r>
              <a:rPr lang="th-TH" sz="2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ประเทศ</a:t>
            </a:r>
          </a:p>
        </p:txBody>
      </p:sp>
      <p:graphicFrame>
        <p:nvGraphicFramePr>
          <p:cNvPr id="13" name="ตาราง 12">
            <a:extLst>
              <a:ext uri="{FF2B5EF4-FFF2-40B4-BE49-F238E27FC236}">
                <a16:creationId xmlns:a16="http://schemas.microsoft.com/office/drawing/2014/main" id="{3EEC69CD-4332-4131-B7E4-5CAA55ABF504}"/>
              </a:ext>
            </a:extLst>
          </p:cNvPr>
          <p:cNvGraphicFramePr>
            <a:graphicFrameLocks noGrp="1"/>
          </p:cNvGraphicFramePr>
          <p:nvPr/>
        </p:nvGraphicFramePr>
        <p:xfrm>
          <a:off x="31750" y="6264275"/>
          <a:ext cx="9194800" cy="557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1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1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13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13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13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13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13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13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13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7133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1008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5015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เมืองฯ</a:t>
                      </a:r>
                    </a:p>
                  </a:txBody>
                  <a:tcPr marL="7143" marR="714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บางคล้า</a:t>
                      </a:r>
                    </a:p>
                  </a:txBody>
                  <a:tcPr marL="7143" marR="714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บางน้ำเปรี้ยว</a:t>
                      </a:r>
                    </a:p>
                  </a:txBody>
                  <a:tcPr marL="7143" marR="714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บางปะกง</a:t>
                      </a:r>
                    </a:p>
                  </a:txBody>
                  <a:tcPr marL="7143" marR="714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บ้านโพธิ์</a:t>
                      </a:r>
                    </a:p>
                  </a:txBody>
                  <a:tcPr marL="7143" marR="714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พนมสารคาม</a:t>
                      </a:r>
                    </a:p>
                  </a:txBody>
                  <a:tcPr marL="7143" marR="714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ราช</a:t>
                      </a:r>
                      <a:r>
                        <a:rPr lang="th-TH" sz="1200" b="1" i="0" u="none" strike="noStrike" dirty="0" err="1"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สาส์น</a:t>
                      </a:r>
                      <a:endParaRPr lang="th-TH" sz="1200" b="1" i="0" u="none" strike="noStrike" dirty="0">
                        <a:solidFill>
                          <a:srgbClr val="0000CC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3" marR="714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สนามชัยเขต</a:t>
                      </a:r>
                    </a:p>
                  </a:txBody>
                  <a:tcPr marL="7143" marR="714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แปลงยาว</a:t>
                      </a:r>
                    </a:p>
                  </a:txBody>
                  <a:tcPr marL="7143" marR="714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ท่าตะเกียบ</a:t>
                      </a:r>
                    </a:p>
                  </a:txBody>
                  <a:tcPr marL="7143" marR="714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คลองเขื่อน</a:t>
                      </a:r>
                    </a:p>
                  </a:txBody>
                  <a:tcPr marL="7143" marR="714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รวม</a:t>
                      </a:r>
                    </a:p>
                  </a:txBody>
                  <a:tcPr marL="7143" marR="714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05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CC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744</a:t>
                      </a:r>
                    </a:p>
                  </a:txBody>
                  <a:tcPr marL="7143" marR="714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CC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1,171</a:t>
                      </a:r>
                    </a:p>
                  </a:txBody>
                  <a:tcPr marL="7143" marR="714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CC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94</a:t>
                      </a:r>
                    </a:p>
                  </a:txBody>
                  <a:tcPr marL="7143" marR="714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CC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421</a:t>
                      </a:r>
                    </a:p>
                  </a:txBody>
                  <a:tcPr marL="7143" marR="714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CC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2,507</a:t>
                      </a:r>
                    </a:p>
                  </a:txBody>
                  <a:tcPr marL="7143" marR="714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CC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479</a:t>
                      </a:r>
                    </a:p>
                  </a:txBody>
                  <a:tcPr marL="7143" marR="714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CC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171</a:t>
                      </a:r>
                    </a:p>
                  </a:txBody>
                  <a:tcPr marL="7143" marR="714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CC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3,644</a:t>
                      </a:r>
                    </a:p>
                  </a:txBody>
                  <a:tcPr marL="7143" marR="714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CC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1,669</a:t>
                      </a:r>
                    </a:p>
                  </a:txBody>
                  <a:tcPr marL="7143" marR="714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CC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54</a:t>
                      </a:r>
                    </a:p>
                  </a:txBody>
                  <a:tcPr marL="7143" marR="714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CC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524</a:t>
                      </a:r>
                    </a:p>
                  </a:txBody>
                  <a:tcPr marL="7143" marR="714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CC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11,478</a:t>
                      </a:r>
                    </a:p>
                  </a:txBody>
                  <a:tcPr marL="7143" marR="7143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574DF7E3-AE2D-46C0-9C09-E6CCFDD0C9BC}"/>
              </a:ext>
            </a:extLst>
          </p:cNvPr>
          <p:cNvSpPr/>
          <p:nvPr/>
        </p:nvSpPr>
        <p:spPr>
          <a:xfrm>
            <a:off x="22225" y="5916613"/>
            <a:ext cx="4051300" cy="276225"/>
          </a:xfrm>
          <a:prstGeom prst="rect">
            <a:avLst/>
          </a:prstGeom>
          <a:solidFill>
            <a:srgbClr val="0000F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จำนวนผู้สูงอายุ ที่ได้รับการคัดกรอง </a:t>
            </a:r>
            <a:r>
              <a:rPr 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ADL</a:t>
            </a:r>
            <a:r>
              <a:rPr lang="th-TH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ไตรมาส</a:t>
            </a:r>
            <a:r>
              <a:rPr lang="th-TH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 3-4 </a:t>
            </a:r>
          </a:p>
        </p:txBody>
      </p:sp>
    </p:spTree>
    <p:extLst>
      <p:ext uri="{BB962C8B-B14F-4D97-AF65-F5344CB8AC3E}">
        <p14:creationId xmlns:p14="http://schemas.microsoft.com/office/powerpoint/2010/main" val="1316873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F442328F-2AE6-4553-9D15-07D50285DE9F}"/>
              </a:ext>
            </a:extLst>
          </p:cNvPr>
          <p:cNvSpPr txBox="1"/>
          <p:nvPr/>
        </p:nvSpPr>
        <p:spPr>
          <a:xfrm>
            <a:off x="0" y="49213"/>
            <a:ext cx="12192000" cy="95408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ln w="0"/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ขับเคลื่อน ภายใต้แผนพัฒนาจังหวัด ประจำปี 2561 โครงการขยายเครือข่ายชมรมผู้สูงอายุต้นแบบระดับตำบล </a:t>
            </a:r>
            <a:r>
              <a:rPr lang="th-TH" dirty="0">
                <a:ln w="0"/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งบประมาณ </a:t>
            </a:r>
            <a:r>
              <a:rPr lang="th-TH" sz="2400" dirty="0">
                <a:ln w="0"/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2,979,000</a:t>
            </a:r>
            <a:r>
              <a:rPr lang="th-TH" dirty="0">
                <a:ln w="0"/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บาท    ใน 3 กิจกรรม</a:t>
            </a:r>
            <a:endParaRPr lang="th-TH" sz="1800" b="1" dirty="0">
              <a:ln w="0"/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296395DE-63CE-456B-A3D6-578B4C6AA9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1" t="5086" b="27835"/>
          <a:stretch/>
        </p:blipFill>
        <p:spPr>
          <a:xfrm>
            <a:off x="4061364" y="3350345"/>
            <a:ext cx="3657593" cy="3014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ตัวแทนเนื้อหา 5">
            <a:extLst>
              <a:ext uri="{FF2B5EF4-FFF2-40B4-BE49-F238E27FC236}">
                <a16:creationId xmlns:a16="http://schemas.microsoft.com/office/drawing/2014/main" id="{8F5C2A13-C1C4-47AF-9D4D-40441718C9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1" t="3471" b="23059"/>
          <a:stretch/>
        </p:blipFill>
        <p:spPr>
          <a:xfrm>
            <a:off x="8241476" y="3355598"/>
            <a:ext cx="3950524" cy="295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A12E89B6-081D-4EA6-BC8F-0A06F743A0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0" b="28311"/>
          <a:stretch/>
        </p:blipFill>
        <p:spPr>
          <a:xfrm>
            <a:off x="166254" y="3350345"/>
            <a:ext cx="3579305" cy="2919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3739DA31-DE41-4CD7-9939-8657069D896E}"/>
              </a:ext>
            </a:extLst>
          </p:cNvPr>
          <p:cNvSpPr txBox="1"/>
          <p:nvPr/>
        </p:nvSpPr>
        <p:spPr>
          <a:xfrm>
            <a:off x="0" y="1068388"/>
            <a:ext cx="12192000" cy="20161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</a:t>
            </a:r>
            <a:r>
              <a:rPr lang="th-TH" sz="1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ปรับปรุงสถานที่ตั้งชมรมผู้สูงอายุต้นแบบระดับตำบลขยายผล จำนวน 21 แห่ง งบประมาณ 2,079,000 บาท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</a:t>
            </a:r>
            <a:r>
              <a:rPr lang="th-TH" sz="2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แลกเปลี่ยนเรียนรู้และประกวดชมรมผู้สูงอายุต้นแบบระดับตำบลขยายผลดีเด่น เมื่อวันที่ 5 - 6 ก.ค. 61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ณ </a:t>
            </a:r>
            <a:r>
              <a:rPr lang="th-TH" sz="20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รร</a:t>
            </a:r>
            <a:r>
              <a:rPr lang="th-TH" sz="2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.ที </a:t>
            </a:r>
            <a:r>
              <a:rPr lang="th-TH" sz="20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วินเทจ</a:t>
            </a:r>
            <a:r>
              <a:rPr lang="th-TH" sz="2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บางคล้า  จำนวน 150 คน    งบประมาณ 200,000 บาท </a:t>
            </a:r>
            <a:endParaRPr lang="th-TH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th-TH" sz="1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th-TH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จัดอบรมแกนนำชมรมผู้สูงอายุ เรื่อง ผู้สูงอายุไม่ลืม ไม่ล้ม 3 รุ่นๆ ละ 2 วัน     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เมื่อวันที่ 30 เม.ย. – 5 พ.ค. 61 ณ </a:t>
            </a:r>
            <a:r>
              <a:rPr lang="th-TH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รร</a:t>
            </a:r>
            <a:r>
              <a:rPr lang="th-TH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.ที </a:t>
            </a:r>
            <a:r>
              <a:rPr lang="th-TH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วินเทจ</a:t>
            </a:r>
            <a:r>
              <a:rPr lang="th-TH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บางคล้า  รวม 510 คน    งบประมาณ 700,000 บาท</a:t>
            </a: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E6A105D1-3A2F-4DDD-81AA-3A5C83AE9DDF}"/>
              </a:ext>
            </a:extLst>
          </p:cNvPr>
          <p:cNvSpPr txBox="1"/>
          <p:nvPr/>
        </p:nvSpPr>
        <p:spPr>
          <a:xfrm>
            <a:off x="417513" y="6353175"/>
            <a:ext cx="3076575" cy="4000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รุ่นที่ 2 วันที่ 2-3 พ.ค.61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7E3499DA-6B42-401A-A4F2-E6D20AE411A5}"/>
              </a:ext>
            </a:extLst>
          </p:cNvPr>
          <p:cNvSpPr txBox="1"/>
          <p:nvPr/>
        </p:nvSpPr>
        <p:spPr>
          <a:xfrm>
            <a:off x="4203700" y="6389688"/>
            <a:ext cx="3514725" cy="400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รุ่นที่ 1 วันที่ 30 เม.ย.-1 พ.ค.61</a:t>
            </a: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E5122444-6579-47FC-8406-77789ED64527}"/>
              </a:ext>
            </a:extLst>
          </p:cNvPr>
          <p:cNvSpPr txBox="1"/>
          <p:nvPr/>
        </p:nvSpPr>
        <p:spPr>
          <a:xfrm>
            <a:off x="8904288" y="6389688"/>
            <a:ext cx="3076575" cy="400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รุ่นที่ 3 วันที่ 4-6 พ.ค.61</a:t>
            </a:r>
          </a:p>
        </p:txBody>
      </p:sp>
    </p:spTree>
    <p:extLst>
      <p:ext uri="{BB962C8B-B14F-4D97-AF65-F5344CB8AC3E}">
        <p14:creationId xmlns:p14="http://schemas.microsoft.com/office/powerpoint/2010/main" val="2190577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แผนภูมิ 5">
            <a:extLst>
              <a:ext uri="{FF2B5EF4-FFF2-40B4-BE49-F238E27FC236}">
                <a16:creationId xmlns:a16="http://schemas.microsoft.com/office/drawing/2014/main" id="{CB9B29CE-9A0E-4691-BA04-6BBB7EB74D6E}"/>
              </a:ext>
            </a:extLst>
          </p:cNvPr>
          <p:cNvGraphicFramePr>
            <a:graphicFrameLocks/>
          </p:cNvGraphicFramePr>
          <p:nvPr/>
        </p:nvGraphicFramePr>
        <p:xfrm>
          <a:off x="484188" y="1114425"/>
          <a:ext cx="11122025" cy="518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hart" r:id="rId4" imgW="11126164" imgH="5194242" progId="Excel.Chart.8">
                  <p:embed/>
                </p:oleObj>
              </mc:Choice>
              <mc:Fallback>
                <p:oleObj name="Chart" r:id="rId4" imgW="11126164" imgH="5194242" progId="Excel.Chart.8">
                  <p:embed/>
                  <p:pic>
                    <p:nvPicPr>
                      <p:cNvPr id="6146" name="แผนภูมิ 5">
                        <a:extLst>
                          <a:ext uri="{FF2B5EF4-FFF2-40B4-BE49-F238E27FC236}">
                            <a16:creationId xmlns:a16="http://schemas.microsoft.com/office/drawing/2014/main" id="{CB9B29CE-9A0E-4691-BA04-6BBB7EB74D6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1114425"/>
                        <a:ext cx="11122025" cy="5183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56C16644-B579-4F99-B421-0E871C434A4F}"/>
              </a:ext>
            </a:extLst>
          </p:cNvPr>
          <p:cNvSpPr txBox="1"/>
          <p:nvPr/>
        </p:nvSpPr>
        <p:spPr>
          <a:xfrm>
            <a:off x="4763" y="960438"/>
            <a:ext cx="3854450" cy="33813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เกณฑ์ สูงเฉลี่ย ชาย 113 ซม. ในปี 64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652E5F56-7137-4B43-8340-192A4A388C5B}"/>
              </a:ext>
            </a:extLst>
          </p:cNvPr>
          <p:cNvSpPr txBox="1"/>
          <p:nvPr/>
        </p:nvSpPr>
        <p:spPr>
          <a:xfrm>
            <a:off x="0" y="22225"/>
            <a:ext cx="12192000" cy="43021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4.1) </a:t>
            </a:r>
            <a:r>
              <a:rPr lang="th-TH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ส่วนสูงเฉลี่ยที่อายุ 5 ปี  </a:t>
            </a:r>
            <a:r>
              <a:rPr lang="th-TH" sz="22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ชาย</a:t>
            </a:r>
            <a:r>
              <a:rPr lang="th-TH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จังหวัดฉะเชิงเทรา รายอำเภอ จังหวัด / เขต /ประเทศ  </a:t>
            </a:r>
          </a:p>
        </p:txBody>
      </p:sp>
      <p:cxnSp>
        <p:nvCxnSpPr>
          <p:cNvPr id="3" name="ตัวเชื่อมต่อตรง 2">
            <a:extLst>
              <a:ext uri="{FF2B5EF4-FFF2-40B4-BE49-F238E27FC236}">
                <a16:creationId xmlns:a16="http://schemas.microsoft.com/office/drawing/2014/main" id="{07295DF8-8273-4970-866C-E74BA482CCF8}"/>
              </a:ext>
            </a:extLst>
          </p:cNvPr>
          <p:cNvCxnSpPr/>
          <p:nvPr/>
        </p:nvCxnSpPr>
        <p:spPr>
          <a:xfrm>
            <a:off x="1341438" y="1617663"/>
            <a:ext cx="10058400" cy="111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27EE223-78F0-4A8C-8707-4110F69A24C1}"/>
              </a:ext>
            </a:extLst>
          </p:cNvPr>
          <p:cNvSpPr txBox="1"/>
          <p:nvPr/>
        </p:nvSpPr>
        <p:spPr>
          <a:xfrm>
            <a:off x="0" y="503238"/>
            <a:ext cx="12192000" cy="43180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b="1" dirty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จังหวัดฉะเชิงเทรา</a:t>
            </a:r>
            <a:r>
              <a:rPr lang="en-US" sz="2200" b="1" dirty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109.35  </a:t>
            </a:r>
            <a:r>
              <a:rPr lang="th-TH" sz="2200" b="1" dirty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ซม.</a:t>
            </a:r>
            <a:r>
              <a:rPr lang="en-US" sz="2200" b="1" dirty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2200" b="1" dirty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ลำดับที่ </a:t>
            </a:r>
            <a:r>
              <a:rPr lang="en-US" sz="2200" b="1" dirty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 </a:t>
            </a:r>
            <a:r>
              <a:rPr lang="th-TH" sz="2200" b="1" dirty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ของเขต    และลำดับที่ </a:t>
            </a:r>
            <a:r>
              <a:rPr lang="en-US" sz="2200" b="1" dirty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40 </a:t>
            </a:r>
            <a:r>
              <a:rPr lang="th-TH" sz="2200" b="1" dirty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ของประเทศ</a:t>
            </a:r>
          </a:p>
        </p:txBody>
      </p:sp>
      <p:sp>
        <p:nvSpPr>
          <p:cNvPr id="6151" name="กล่องข้อความ 1">
            <a:extLst>
              <a:ext uri="{FF2B5EF4-FFF2-40B4-BE49-F238E27FC236}">
                <a16:creationId xmlns:a16="http://schemas.microsoft.com/office/drawing/2014/main" id="{CC8636C8-D387-4D24-B1BB-ED4CECB9E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0" y="963613"/>
            <a:ext cx="1933575" cy="40005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th-TH" altLang="th-TH" sz="200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ขาดอีก </a:t>
            </a:r>
            <a:r>
              <a:rPr lang="en-US" altLang="th-TH" sz="200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3.5 </a:t>
            </a:r>
            <a:r>
              <a:rPr lang="th-TH" altLang="th-TH" sz="200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ซม.</a:t>
            </a:r>
          </a:p>
        </p:txBody>
      </p:sp>
      <p:graphicFrame>
        <p:nvGraphicFramePr>
          <p:cNvPr id="13" name="ตาราง 12">
            <a:extLst>
              <a:ext uri="{FF2B5EF4-FFF2-40B4-BE49-F238E27FC236}">
                <a16:creationId xmlns:a16="http://schemas.microsoft.com/office/drawing/2014/main" id="{2F1677E2-DAA6-4750-A06C-5465871E8912}"/>
              </a:ext>
            </a:extLst>
          </p:cNvPr>
          <p:cNvGraphicFramePr>
            <a:graphicFrameLocks noGrp="1"/>
          </p:cNvGraphicFramePr>
          <p:nvPr/>
        </p:nvGraphicFramePr>
        <p:xfrm>
          <a:off x="-20638" y="6223000"/>
          <a:ext cx="9199563" cy="620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1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1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1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12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12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12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12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12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12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3689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5063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000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เมืองฯ</a:t>
                      </a:r>
                    </a:p>
                  </a:txBody>
                  <a:tcPr marL="7144" marR="7144" marT="9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บางคล้า</a:t>
                      </a:r>
                    </a:p>
                  </a:txBody>
                  <a:tcPr marL="7144" marR="7144" marT="9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บางน้ำเปรี้ยว</a:t>
                      </a:r>
                    </a:p>
                  </a:txBody>
                  <a:tcPr marL="7144" marR="7144" marT="9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บางปะกง</a:t>
                      </a:r>
                    </a:p>
                  </a:txBody>
                  <a:tcPr marL="7144" marR="7144" marT="9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บ้านโพธิ์</a:t>
                      </a:r>
                    </a:p>
                  </a:txBody>
                  <a:tcPr marL="7144" marR="7144" marT="9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พนมสารคาม</a:t>
                      </a:r>
                    </a:p>
                  </a:txBody>
                  <a:tcPr marL="7144" marR="7144" marT="9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ราช</a:t>
                      </a:r>
                      <a:r>
                        <a:rPr lang="th-TH" sz="12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สาส์น</a:t>
                      </a:r>
                      <a:endParaRPr lang="th-TH" sz="1200" b="1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สนามชัยเขต</a:t>
                      </a:r>
                    </a:p>
                  </a:txBody>
                  <a:tcPr marL="7144" marR="7144" marT="9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แปลงยาว</a:t>
                      </a:r>
                    </a:p>
                  </a:txBody>
                  <a:tcPr marL="7144" marR="7144" marT="9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ท่าตะเกียบ</a:t>
                      </a:r>
                    </a:p>
                  </a:txBody>
                  <a:tcPr marL="7144" marR="7144" marT="9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คลองเขื่อน</a:t>
                      </a:r>
                    </a:p>
                  </a:txBody>
                  <a:tcPr marL="7144" marR="7144" marT="9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รวมจังหวัด</a:t>
                      </a:r>
                    </a:p>
                  </a:txBody>
                  <a:tcPr marL="7144" marR="7144" marT="9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70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212</a:t>
                      </a:r>
                    </a:p>
                  </a:txBody>
                  <a:tcPr marL="7144" marR="7144" marT="9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92</a:t>
                      </a:r>
                    </a:p>
                  </a:txBody>
                  <a:tcPr marL="7144" marR="7144" marT="9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132</a:t>
                      </a:r>
                    </a:p>
                  </a:txBody>
                  <a:tcPr marL="7144" marR="7144" marT="9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</a:p>
                  </a:txBody>
                  <a:tcPr marL="7144" marR="7144" marT="9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142</a:t>
                      </a:r>
                    </a:p>
                  </a:txBody>
                  <a:tcPr marL="7144" marR="7144" marT="9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</a:t>
                      </a:r>
                    </a:p>
                  </a:txBody>
                  <a:tcPr marL="7144" marR="7144" marT="9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144" marR="7144" marT="9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112</a:t>
                      </a:r>
                    </a:p>
                  </a:txBody>
                  <a:tcPr marL="7144" marR="7144" marT="9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</a:t>
                      </a:r>
                    </a:p>
                  </a:txBody>
                  <a:tcPr marL="7144" marR="7144" marT="9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57</a:t>
                      </a:r>
                    </a:p>
                  </a:txBody>
                  <a:tcPr marL="7144" marR="7144" marT="9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57</a:t>
                      </a:r>
                    </a:p>
                  </a:txBody>
                  <a:tcPr marL="7144" marR="7144" marT="9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876</a:t>
                      </a:r>
                    </a:p>
                  </a:txBody>
                  <a:tcPr marL="7144" marR="7144" marT="9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565A28F7-C1F6-4A60-9CC7-92A14B91D9C9}"/>
              </a:ext>
            </a:extLst>
          </p:cNvPr>
          <p:cNvSpPr/>
          <p:nvPr/>
        </p:nvSpPr>
        <p:spPr>
          <a:xfrm>
            <a:off x="1588" y="5862638"/>
            <a:ext cx="6208712" cy="33813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ตารางแสดง  จำนวนเด็ก ชาย อายุ 5 ปี ที่ได้รับการวัดส่วนสูง  (คน) </a:t>
            </a:r>
          </a:p>
        </p:txBody>
      </p:sp>
    </p:spTree>
    <p:extLst>
      <p:ext uri="{BB962C8B-B14F-4D97-AF65-F5344CB8AC3E}">
        <p14:creationId xmlns:p14="http://schemas.microsoft.com/office/powerpoint/2010/main" val="4186301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แผนภูมิ 3">
            <a:extLst>
              <a:ext uri="{FF2B5EF4-FFF2-40B4-BE49-F238E27FC236}">
                <a16:creationId xmlns:a16="http://schemas.microsoft.com/office/drawing/2014/main" id="{1C5B8BBD-281A-49E4-9943-8E294117FA3A}"/>
              </a:ext>
            </a:extLst>
          </p:cNvPr>
          <p:cNvGraphicFramePr>
            <a:graphicFrameLocks/>
          </p:cNvGraphicFramePr>
          <p:nvPr/>
        </p:nvGraphicFramePr>
        <p:xfrm>
          <a:off x="614363" y="830263"/>
          <a:ext cx="11002962" cy="517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Chart" r:id="rId4" imgW="11010330" imgH="5175953" progId="Excel.Chart.8">
                  <p:embed/>
                </p:oleObj>
              </mc:Choice>
              <mc:Fallback>
                <p:oleObj name="Chart" r:id="rId4" imgW="11010330" imgH="5175953" progId="Excel.Chart.8">
                  <p:embed/>
                  <p:pic>
                    <p:nvPicPr>
                      <p:cNvPr id="8194" name="แผนภูมิ 3">
                        <a:extLst>
                          <a:ext uri="{FF2B5EF4-FFF2-40B4-BE49-F238E27FC236}">
                            <a16:creationId xmlns:a16="http://schemas.microsoft.com/office/drawing/2014/main" id="{1C5B8BBD-281A-49E4-9943-8E294117FA3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830263"/>
                        <a:ext cx="11002962" cy="5170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921ED1EA-913A-4575-A600-38BF8FDD0F26}"/>
              </a:ext>
            </a:extLst>
          </p:cNvPr>
          <p:cNvSpPr txBox="1"/>
          <p:nvPr/>
        </p:nvSpPr>
        <p:spPr>
          <a:xfrm>
            <a:off x="0" y="30163"/>
            <a:ext cx="12192000" cy="400050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ln w="0"/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000" b="1" dirty="0">
                <a:ln w="0"/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4.2) </a:t>
            </a:r>
            <a:r>
              <a:rPr lang="th-TH" sz="2000" b="1" dirty="0">
                <a:ln w="0"/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สวนสูงเฉลี่ยที่อายุ 5 ปี   </a:t>
            </a:r>
            <a:r>
              <a:rPr lang="th-TH" sz="2000" b="1" u="sng" dirty="0">
                <a:ln w="0"/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หญิง</a:t>
            </a:r>
            <a:r>
              <a:rPr lang="th-TH" sz="2000" b="1" dirty="0">
                <a:ln w="0"/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จังหวัดฉะเชิงเทรา  รายอำเภอ จังหวัด / เขต /ประเทศ  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60861BB2-4B0D-4CD1-B7C6-FAB93B75CBFC}"/>
              </a:ext>
            </a:extLst>
          </p:cNvPr>
          <p:cNvSpPr txBox="1"/>
          <p:nvPr/>
        </p:nvSpPr>
        <p:spPr>
          <a:xfrm>
            <a:off x="1452563" y="914400"/>
            <a:ext cx="3313112" cy="33813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สูงเฉลี่ย หญิง 112 ซม. ในปี 2564</a:t>
            </a:r>
          </a:p>
        </p:txBody>
      </p:sp>
      <p:cxnSp>
        <p:nvCxnSpPr>
          <p:cNvPr id="3" name="ตัวเชื่อมต่อตรง 2">
            <a:extLst>
              <a:ext uri="{FF2B5EF4-FFF2-40B4-BE49-F238E27FC236}">
                <a16:creationId xmlns:a16="http://schemas.microsoft.com/office/drawing/2014/main" id="{8EA91D61-9CB5-45EA-8C17-42F18DAF265D}"/>
              </a:ext>
            </a:extLst>
          </p:cNvPr>
          <p:cNvCxnSpPr/>
          <p:nvPr/>
        </p:nvCxnSpPr>
        <p:spPr>
          <a:xfrm>
            <a:off x="1395413" y="1565275"/>
            <a:ext cx="10064750" cy="285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803E6DF-99E6-4544-9DCC-398472BCC37E}"/>
              </a:ext>
            </a:extLst>
          </p:cNvPr>
          <p:cNvSpPr txBox="1"/>
          <p:nvPr/>
        </p:nvSpPr>
        <p:spPr>
          <a:xfrm>
            <a:off x="0" y="457200"/>
            <a:ext cx="12192000" cy="400050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จังหวัดฉะเชิงเทรา</a:t>
            </a:r>
            <a:r>
              <a:rPr lang="en-US" sz="2000" b="1" dirty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108.80 </a:t>
            </a:r>
            <a:r>
              <a:rPr lang="th-TH" sz="2000" b="1" dirty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ลำดับที่ </a:t>
            </a:r>
            <a:r>
              <a:rPr lang="en-US" sz="2000" b="1" dirty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</a:t>
            </a:r>
            <a:r>
              <a:rPr lang="th-TH" sz="2000" b="1" dirty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ของเขต     และลำดับที่ </a:t>
            </a:r>
            <a:r>
              <a:rPr lang="en-US" sz="2000" b="1" dirty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35 </a:t>
            </a:r>
            <a:r>
              <a:rPr lang="th-TH" sz="2000" b="1" dirty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ของประเทศ</a:t>
            </a:r>
          </a:p>
        </p:txBody>
      </p:sp>
      <p:sp>
        <p:nvSpPr>
          <p:cNvPr id="8199" name="กล่องข้อความ 11">
            <a:extLst>
              <a:ext uri="{FF2B5EF4-FFF2-40B4-BE49-F238E27FC236}">
                <a16:creationId xmlns:a16="http://schemas.microsoft.com/office/drawing/2014/main" id="{A62102B9-8F46-48C5-A90C-D18AA3461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7675" y="915988"/>
            <a:ext cx="1447800" cy="33813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th-TH" altLang="th-TH" sz="160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ขาดอีก </a:t>
            </a:r>
            <a:r>
              <a:rPr lang="en-US" altLang="th-TH" sz="160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th-TH" altLang="th-TH" sz="160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ซ.ม.</a:t>
            </a: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E4537AA7-F4A7-467B-B406-12361ECE5425}"/>
              </a:ext>
            </a:extLst>
          </p:cNvPr>
          <p:cNvSpPr/>
          <p:nvPr/>
        </p:nvSpPr>
        <p:spPr>
          <a:xfrm>
            <a:off x="1588" y="5756275"/>
            <a:ext cx="6375400" cy="33813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ตารางแสดง  จำนวนเด็ก หญิง อายุ 5 ปี ที่ได้รับการวัดส่วนสูง  (คน) </a:t>
            </a:r>
          </a:p>
        </p:txBody>
      </p:sp>
      <p:graphicFrame>
        <p:nvGraphicFramePr>
          <p:cNvPr id="13" name="ตาราง 12">
            <a:extLst>
              <a:ext uri="{FF2B5EF4-FFF2-40B4-BE49-F238E27FC236}">
                <a16:creationId xmlns:a16="http://schemas.microsoft.com/office/drawing/2014/main" id="{29476316-C39B-46EB-BA6A-F5FE3E4CA455}"/>
              </a:ext>
            </a:extLst>
          </p:cNvPr>
          <p:cNvGraphicFramePr>
            <a:graphicFrameLocks noGrp="1"/>
          </p:cNvGraphicFramePr>
          <p:nvPr/>
        </p:nvGraphicFramePr>
        <p:xfrm>
          <a:off x="-20638" y="6072188"/>
          <a:ext cx="9199563" cy="77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1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1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1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12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12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12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12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12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12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3689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5063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3504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เมืองฯ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บางคล้า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บางน้ำเปรี้ยว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บางปะกง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บ้านโพธิ์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พนมสารคาม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ราช</a:t>
                      </a:r>
                      <a:r>
                        <a:rPr lang="th-TH" sz="12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สาส์น</a:t>
                      </a:r>
                      <a:endParaRPr lang="th-TH" sz="1200" b="1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สนามชัยเขต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แปลงยาว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ท่าตะเกียบ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คลองเขื่อน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รวมจังหวัด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48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97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138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159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124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854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958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CCB78EC8-851B-42A8-A134-8A9D1FB02C2C}"/>
              </a:ext>
            </a:extLst>
          </p:cNvPr>
          <p:cNvSpPr txBox="1"/>
          <p:nvPr/>
        </p:nvSpPr>
        <p:spPr>
          <a:xfrm>
            <a:off x="0" y="36513"/>
            <a:ext cx="12192000" cy="52387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0"/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M3.</a:t>
            </a:r>
            <a:r>
              <a:rPr lang="th-TH" b="1" dirty="0">
                <a:ln w="0"/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b="1" dirty="0">
                <a:ln w="0"/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KPI 6) </a:t>
            </a:r>
            <a:r>
              <a:rPr lang="th-TH" b="1" dirty="0">
                <a:ln w="0"/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ร้อยละของเด็กวัยเรียน สูงดีสมส่วน จังหวัดฉะเชิงเทรา</a:t>
            </a:r>
          </a:p>
        </p:txBody>
      </p:sp>
      <p:graphicFrame>
        <p:nvGraphicFramePr>
          <p:cNvPr id="10243" name="แผนภูมิ 7">
            <a:extLst>
              <a:ext uri="{FF2B5EF4-FFF2-40B4-BE49-F238E27FC236}">
                <a16:creationId xmlns:a16="http://schemas.microsoft.com/office/drawing/2014/main" id="{3524823A-D9B3-4767-86AB-F4C6F693EE5F}"/>
              </a:ext>
            </a:extLst>
          </p:cNvPr>
          <p:cNvGraphicFramePr>
            <a:graphicFrameLocks/>
          </p:cNvGraphicFramePr>
          <p:nvPr/>
        </p:nvGraphicFramePr>
        <p:xfrm>
          <a:off x="257175" y="1217613"/>
          <a:ext cx="11418888" cy="488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Chart" r:id="rId3" imgW="11424894" imgH="4895512" progId="Excel.Chart.8">
                  <p:embed/>
                </p:oleObj>
              </mc:Choice>
              <mc:Fallback>
                <p:oleObj name="Chart" r:id="rId3" imgW="11424894" imgH="4895512" progId="Excel.Chart.8">
                  <p:embed/>
                  <p:pic>
                    <p:nvPicPr>
                      <p:cNvPr id="10243" name="แผนภูมิ 7">
                        <a:extLst>
                          <a:ext uri="{FF2B5EF4-FFF2-40B4-BE49-F238E27FC236}">
                            <a16:creationId xmlns:a16="http://schemas.microsoft.com/office/drawing/2014/main" id="{3524823A-D9B3-4767-86AB-F4C6F693EE5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" y="1217613"/>
                        <a:ext cx="11418888" cy="488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535D834F-62E2-4086-9BC8-6482B906833B}"/>
              </a:ext>
            </a:extLst>
          </p:cNvPr>
          <p:cNvSpPr txBox="1"/>
          <p:nvPr/>
        </p:nvSpPr>
        <p:spPr>
          <a:xfrm>
            <a:off x="66675" y="1111250"/>
            <a:ext cx="1250950" cy="7080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เกณฑ์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ร้อยละ 68</a:t>
            </a:r>
          </a:p>
        </p:txBody>
      </p:sp>
      <p:cxnSp>
        <p:nvCxnSpPr>
          <p:cNvPr id="3" name="ตัวเชื่อมต่อตรง 2">
            <a:extLst>
              <a:ext uri="{FF2B5EF4-FFF2-40B4-BE49-F238E27FC236}">
                <a16:creationId xmlns:a16="http://schemas.microsoft.com/office/drawing/2014/main" id="{DEE3DFC5-9951-4CA4-BB80-35C35170DE34}"/>
              </a:ext>
            </a:extLst>
          </p:cNvPr>
          <p:cNvCxnSpPr/>
          <p:nvPr/>
        </p:nvCxnSpPr>
        <p:spPr>
          <a:xfrm flipV="1">
            <a:off x="1058863" y="2903538"/>
            <a:ext cx="10366375" cy="142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A0694D3-4076-42DF-96FA-11CD42155020}"/>
              </a:ext>
            </a:extLst>
          </p:cNvPr>
          <p:cNvSpPr txBox="1"/>
          <p:nvPr/>
        </p:nvSpPr>
        <p:spPr>
          <a:xfrm>
            <a:off x="0" y="614363"/>
            <a:ext cx="12192000" cy="523875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900" b="1" dirty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จังหวัดฉะเชิงเทรา </a:t>
            </a:r>
            <a:r>
              <a:rPr lang="en-US" sz="1900" b="1" dirty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900" b="1" dirty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1900" b="1" dirty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73.33 </a:t>
            </a:r>
            <a:r>
              <a:rPr lang="th-TH" sz="2000" b="1" dirty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(ผ่านเกณฑ์) </a:t>
            </a:r>
            <a:r>
              <a:rPr lang="th-TH" b="1" dirty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  </a:t>
            </a:r>
            <a:r>
              <a:rPr lang="th-TH" sz="22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ลำดับที่ </a:t>
            </a:r>
            <a:r>
              <a:rPr lang="en-US" sz="22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 </a:t>
            </a:r>
            <a:r>
              <a:rPr lang="th-TH" sz="22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ของเขต 6 </a:t>
            </a:r>
            <a:r>
              <a:rPr lang="th-TH" sz="2200" b="1" dirty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    ลำดับที่ </a:t>
            </a:r>
            <a:r>
              <a:rPr lang="en-US" sz="2200" b="1" dirty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5 </a:t>
            </a:r>
            <a:r>
              <a:rPr lang="th-TH" sz="2200" b="1" dirty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ประเทศ</a:t>
            </a:r>
          </a:p>
        </p:txBody>
      </p:sp>
      <p:graphicFrame>
        <p:nvGraphicFramePr>
          <p:cNvPr id="13" name="ตาราง 12">
            <a:extLst>
              <a:ext uri="{FF2B5EF4-FFF2-40B4-BE49-F238E27FC236}">
                <a16:creationId xmlns:a16="http://schemas.microsoft.com/office/drawing/2014/main" id="{1C696D01-29DB-4745-8D08-C003FF7CDF11}"/>
              </a:ext>
            </a:extLst>
          </p:cNvPr>
          <p:cNvGraphicFramePr>
            <a:graphicFrameLocks noGrp="1"/>
          </p:cNvGraphicFramePr>
          <p:nvPr/>
        </p:nvGraphicFramePr>
        <p:xfrm>
          <a:off x="31750" y="6227763"/>
          <a:ext cx="9047163" cy="557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89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8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8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89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89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89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89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89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895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5895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9868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5015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เมืองฯ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บางคล้า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บางน้ำเปรี้ยว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บางปะกง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บ้านโพธิ์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พนมสารคาม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ราช</a:t>
                      </a:r>
                      <a:r>
                        <a:rPr lang="th-TH" sz="12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สาส์น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สนามชัยเขต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แปลงยาว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ท่าตะเกียบ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คลองเขื่อน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รวม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05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11.26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14.08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9.78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10.92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10.65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10.29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10.80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7.83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9.40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8.51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11.16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14.0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93BE8255-5C64-4CA9-90F9-1D7F6C697A4F}"/>
              </a:ext>
            </a:extLst>
          </p:cNvPr>
          <p:cNvSpPr/>
          <p:nvPr/>
        </p:nvSpPr>
        <p:spPr>
          <a:xfrm>
            <a:off x="33338" y="5892800"/>
            <a:ext cx="2887662" cy="30797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ร้อยละของภาวะอ้วนเด็กวัยเรียน </a:t>
            </a: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6FDE03D2-DA43-45D4-B37D-34A88C05C983}"/>
              </a:ext>
            </a:extLst>
          </p:cNvPr>
          <p:cNvSpPr txBox="1"/>
          <p:nvPr/>
        </p:nvSpPr>
        <p:spPr>
          <a:xfrm>
            <a:off x="10668000" y="1163638"/>
            <a:ext cx="1503363" cy="8302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ภาคเรียนที่ 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ปีการศึกษา 2560</a:t>
            </a:r>
            <a:endParaRPr lang="th-TH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836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แผนภูมิ 5">
            <a:extLst>
              <a:ext uri="{FF2B5EF4-FFF2-40B4-BE49-F238E27FC236}">
                <a16:creationId xmlns:a16="http://schemas.microsoft.com/office/drawing/2014/main" id="{729BC04A-E28E-4AF9-A7A7-B5DD53FE56BF}"/>
              </a:ext>
            </a:extLst>
          </p:cNvPr>
          <p:cNvGraphicFramePr>
            <a:graphicFrameLocks/>
          </p:cNvGraphicFramePr>
          <p:nvPr/>
        </p:nvGraphicFramePr>
        <p:xfrm>
          <a:off x="484188" y="1352550"/>
          <a:ext cx="11122025" cy="494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Chart" r:id="rId4" imgW="11126164" imgH="4956478" progId="Excel.Chart.8">
                  <p:embed/>
                </p:oleObj>
              </mc:Choice>
              <mc:Fallback>
                <p:oleObj name="Chart" r:id="rId4" imgW="11126164" imgH="4956478" progId="Excel.Chart.8">
                  <p:embed/>
                  <p:pic>
                    <p:nvPicPr>
                      <p:cNvPr id="11266" name="แผนภูมิ 5">
                        <a:extLst>
                          <a:ext uri="{FF2B5EF4-FFF2-40B4-BE49-F238E27FC236}">
                            <a16:creationId xmlns:a16="http://schemas.microsoft.com/office/drawing/2014/main" id="{729BC04A-E28E-4AF9-A7A7-B5DD53FE56B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1352550"/>
                        <a:ext cx="11122025" cy="4945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566384F9-B22F-4EED-ADBC-930C8ABAEF16}"/>
              </a:ext>
            </a:extLst>
          </p:cNvPr>
          <p:cNvSpPr txBox="1"/>
          <p:nvPr/>
        </p:nvSpPr>
        <p:spPr>
          <a:xfrm>
            <a:off x="4763" y="960438"/>
            <a:ext cx="3854450" cy="33813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เกณฑ์ สูงเฉลี่ย ชาย 154 ซม. ในปี 64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9B3622E8-57CC-4FE1-8975-8384045DEDB1}"/>
              </a:ext>
            </a:extLst>
          </p:cNvPr>
          <p:cNvSpPr txBox="1"/>
          <p:nvPr/>
        </p:nvSpPr>
        <p:spPr>
          <a:xfrm>
            <a:off x="0" y="22225"/>
            <a:ext cx="12192000" cy="430213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b="1" dirty="0">
                <a:ln w="0"/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200" b="1" dirty="0">
                <a:ln w="0"/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4.1) </a:t>
            </a:r>
            <a:r>
              <a:rPr lang="th-TH" sz="2200" b="1" dirty="0">
                <a:ln w="0"/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ส่วนสูงเฉลี่ยที่อายุ 12 ปี  </a:t>
            </a:r>
            <a:r>
              <a:rPr lang="th-TH" sz="2200" b="1" u="sng" dirty="0">
                <a:ln w="0"/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ชาย</a:t>
            </a:r>
            <a:r>
              <a:rPr lang="th-TH" sz="2200" b="1" dirty="0">
                <a:ln w="0"/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จังหวัดฉะเชิงเทรา รายอำเภอ จังหวัด / เขต /ประเทศ  </a:t>
            </a:r>
          </a:p>
        </p:txBody>
      </p:sp>
      <p:cxnSp>
        <p:nvCxnSpPr>
          <p:cNvPr id="3" name="ตัวเชื่อมต่อตรง 2">
            <a:extLst>
              <a:ext uri="{FF2B5EF4-FFF2-40B4-BE49-F238E27FC236}">
                <a16:creationId xmlns:a16="http://schemas.microsoft.com/office/drawing/2014/main" id="{1C0C990E-D26D-4E43-BF15-632BE9173189}"/>
              </a:ext>
            </a:extLst>
          </p:cNvPr>
          <p:cNvCxnSpPr/>
          <p:nvPr/>
        </p:nvCxnSpPr>
        <p:spPr>
          <a:xfrm>
            <a:off x="1209675" y="1784350"/>
            <a:ext cx="10059988" cy="111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2830765-21B3-4FF5-87CB-6F6832826B9C}"/>
              </a:ext>
            </a:extLst>
          </p:cNvPr>
          <p:cNvSpPr txBox="1"/>
          <p:nvPr/>
        </p:nvSpPr>
        <p:spPr>
          <a:xfrm>
            <a:off x="0" y="503238"/>
            <a:ext cx="12192000" cy="43180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b="1" dirty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จังหวัดฉะเชิงเทรา</a:t>
            </a:r>
            <a:r>
              <a:rPr lang="en-US" sz="2200" b="1" dirty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148.88  </a:t>
            </a:r>
            <a:r>
              <a:rPr lang="th-TH" sz="2200" b="1" dirty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ซม.</a:t>
            </a:r>
            <a:r>
              <a:rPr lang="en-US" sz="2200" b="1" dirty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2200" b="1" dirty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ลำดับที่ </a:t>
            </a:r>
            <a:r>
              <a:rPr lang="en-US" sz="2200" b="1" dirty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6 </a:t>
            </a:r>
            <a:r>
              <a:rPr lang="th-TH" sz="2200" b="1" dirty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ของเขต    และลำดับที่ </a:t>
            </a:r>
            <a:r>
              <a:rPr lang="en-US" sz="2200" b="1" dirty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34 </a:t>
            </a:r>
            <a:r>
              <a:rPr lang="th-TH" sz="2200" b="1" dirty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ของประเทศ</a:t>
            </a:r>
          </a:p>
        </p:txBody>
      </p:sp>
      <p:sp>
        <p:nvSpPr>
          <p:cNvPr id="11271" name="กล่องข้อความ 1">
            <a:extLst>
              <a:ext uri="{FF2B5EF4-FFF2-40B4-BE49-F238E27FC236}">
                <a16:creationId xmlns:a16="http://schemas.microsoft.com/office/drawing/2014/main" id="{90068ED3-C58F-4032-ABE4-F3B9FC8ED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1838" y="1117600"/>
            <a:ext cx="1933575" cy="40005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th-TH" altLang="th-TH" sz="200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ขาดอีก </a:t>
            </a:r>
            <a:r>
              <a:rPr lang="en-US" altLang="th-TH" sz="200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th-TH" altLang="th-TH" sz="200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ซม.</a:t>
            </a:r>
          </a:p>
        </p:txBody>
      </p:sp>
      <p:graphicFrame>
        <p:nvGraphicFramePr>
          <p:cNvPr id="13" name="ตาราง 12">
            <a:extLst>
              <a:ext uri="{FF2B5EF4-FFF2-40B4-BE49-F238E27FC236}">
                <a16:creationId xmlns:a16="http://schemas.microsoft.com/office/drawing/2014/main" id="{B2083593-6E77-4C70-961F-133DAD27DD17}"/>
              </a:ext>
            </a:extLst>
          </p:cNvPr>
          <p:cNvGraphicFramePr>
            <a:graphicFrameLocks noGrp="1"/>
          </p:cNvGraphicFramePr>
          <p:nvPr/>
        </p:nvGraphicFramePr>
        <p:xfrm>
          <a:off x="-20638" y="6223000"/>
          <a:ext cx="9199563" cy="620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1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1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1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12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12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12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12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12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12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3689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5063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000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เมืองฯ</a:t>
                      </a:r>
                    </a:p>
                  </a:txBody>
                  <a:tcPr marL="7144" marR="7144" marT="9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บางคล้า</a:t>
                      </a:r>
                    </a:p>
                  </a:txBody>
                  <a:tcPr marL="7144" marR="7144" marT="9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บางน้ำเปรี้ยว</a:t>
                      </a:r>
                    </a:p>
                  </a:txBody>
                  <a:tcPr marL="7144" marR="7144" marT="9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บางปะกง</a:t>
                      </a:r>
                    </a:p>
                  </a:txBody>
                  <a:tcPr marL="7144" marR="7144" marT="9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บ้านโพธิ์</a:t>
                      </a:r>
                    </a:p>
                  </a:txBody>
                  <a:tcPr marL="7144" marR="7144" marT="9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พนมสารคาม</a:t>
                      </a:r>
                    </a:p>
                  </a:txBody>
                  <a:tcPr marL="7144" marR="7144" marT="9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ราช</a:t>
                      </a:r>
                      <a:r>
                        <a:rPr lang="th-TH" sz="12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สาส์น</a:t>
                      </a:r>
                      <a:endParaRPr lang="th-TH" sz="1200" b="1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สนามชัยเขต</a:t>
                      </a:r>
                    </a:p>
                  </a:txBody>
                  <a:tcPr marL="7144" marR="7144" marT="9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แปลงยาว</a:t>
                      </a:r>
                    </a:p>
                  </a:txBody>
                  <a:tcPr marL="7144" marR="7144" marT="9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ท่าตะเกียบ</a:t>
                      </a:r>
                    </a:p>
                  </a:txBody>
                  <a:tcPr marL="7144" marR="7144" marT="9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คลองเขื่อน</a:t>
                      </a:r>
                    </a:p>
                  </a:txBody>
                  <a:tcPr marL="7144" marR="7144" marT="9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รวมจังหวัด</a:t>
                      </a:r>
                    </a:p>
                  </a:txBody>
                  <a:tcPr marL="7144" marR="7144" marT="9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70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648</a:t>
                      </a:r>
                    </a:p>
                  </a:txBody>
                  <a:tcPr marL="7144" marR="7144" marT="9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105</a:t>
                      </a:r>
                    </a:p>
                  </a:txBody>
                  <a:tcPr marL="7144" marR="7144" marT="9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455</a:t>
                      </a:r>
                    </a:p>
                  </a:txBody>
                  <a:tcPr marL="7144" marR="7144" marT="9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297</a:t>
                      </a:r>
                    </a:p>
                  </a:txBody>
                  <a:tcPr marL="7144" marR="7144" marT="9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150</a:t>
                      </a:r>
                    </a:p>
                  </a:txBody>
                  <a:tcPr marL="7144" marR="7144" marT="9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518</a:t>
                      </a:r>
                    </a:p>
                  </a:txBody>
                  <a:tcPr marL="7144" marR="7144" marT="9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</a:t>
                      </a:r>
                    </a:p>
                  </a:txBody>
                  <a:tcPr marL="7144" marR="7144" marT="9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307</a:t>
                      </a:r>
                    </a:p>
                  </a:txBody>
                  <a:tcPr marL="7144" marR="7144" marT="9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160</a:t>
                      </a:r>
                    </a:p>
                  </a:txBody>
                  <a:tcPr marL="7144" marR="7144" marT="9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241</a:t>
                      </a:r>
                    </a:p>
                  </a:txBody>
                  <a:tcPr marL="7144" marR="7144" marT="9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</a:t>
                      </a:r>
                    </a:p>
                  </a:txBody>
                  <a:tcPr marL="7144" marR="7144" marT="9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2,959</a:t>
                      </a:r>
                    </a:p>
                  </a:txBody>
                  <a:tcPr marL="7144" marR="7144" marT="9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6EAD6A78-3C4C-4BA0-912A-CAF2758A9063}"/>
              </a:ext>
            </a:extLst>
          </p:cNvPr>
          <p:cNvSpPr/>
          <p:nvPr/>
        </p:nvSpPr>
        <p:spPr>
          <a:xfrm>
            <a:off x="1588" y="5862638"/>
            <a:ext cx="6589712" cy="33813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ตารางแสดง  จำนวนเด็กชาย อายุ 12 ปี ที่ได้รับการวัดส่วนสูง  (คน) </a:t>
            </a:r>
          </a:p>
        </p:txBody>
      </p:sp>
    </p:spTree>
    <p:extLst>
      <p:ext uri="{BB962C8B-B14F-4D97-AF65-F5344CB8AC3E}">
        <p14:creationId xmlns:p14="http://schemas.microsoft.com/office/powerpoint/2010/main" val="805664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แผนภูมิ 3">
            <a:extLst>
              <a:ext uri="{FF2B5EF4-FFF2-40B4-BE49-F238E27FC236}">
                <a16:creationId xmlns:a16="http://schemas.microsoft.com/office/drawing/2014/main" id="{B44AC0EA-744D-44DA-BAAE-F2FDEFAD7CD3}"/>
              </a:ext>
            </a:extLst>
          </p:cNvPr>
          <p:cNvGraphicFramePr>
            <a:graphicFrameLocks/>
          </p:cNvGraphicFramePr>
          <p:nvPr/>
        </p:nvGraphicFramePr>
        <p:xfrm>
          <a:off x="614363" y="1201738"/>
          <a:ext cx="11002962" cy="479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Chart" r:id="rId4" imgW="11010330" imgH="4804064" progId="Excel.Chart.8">
                  <p:embed/>
                </p:oleObj>
              </mc:Choice>
              <mc:Fallback>
                <p:oleObj name="Chart" r:id="rId4" imgW="11010330" imgH="4804064" progId="Excel.Chart.8">
                  <p:embed/>
                  <p:pic>
                    <p:nvPicPr>
                      <p:cNvPr id="13314" name="แผนภูมิ 3">
                        <a:extLst>
                          <a:ext uri="{FF2B5EF4-FFF2-40B4-BE49-F238E27FC236}">
                            <a16:creationId xmlns:a16="http://schemas.microsoft.com/office/drawing/2014/main" id="{B44AC0EA-744D-44DA-BAAE-F2FDEFAD7CD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1201738"/>
                        <a:ext cx="11002962" cy="4799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07D94A89-B7FB-4EEB-9CF1-5B671CB70008}"/>
              </a:ext>
            </a:extLst>
          </p:cNvPr>
          <p:cNvSpPr txBox="1"/>
          <p:nvPr/>
        </p:nvSpPr>
        <p:spPr>
          <a:xfrm>
            <a:off x="0" y="30163"/>
            <a:ext cx="12192000" cy="430212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ln w="0"/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000" b="1" dirty="0">
                <a:ln w="0"/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4.2) </a:t>
            </a:r>
            <a:r>
              <a:rPr lang="th-TH" sz="2200" b="1" dirty="0">
                <a:ln w="0"/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สวนสูงเฉลี่ยที่อายุ 12 ปี   </a:t>
            </a:r>
            <a:r>
              <a:rPr lang="th-TH" sz="2200" b="1" u="sng" dirty="0">
                <a:ln w="0"/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หญิง</a:t>
            </a:r>
            <a:r>
              <a:rPr lang="th-TH" sz="2200" b="1" dirty="0">
                <a:ln w="0"/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จังหวัดฉะเชิงเทรา   รายอำเภอ จังหวัด / เขต /ประเทศ  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811EF390-4DE6-4E00-8962-425FCB9CBD98}"/>
              </a:ext>
            </a:extLst>
          </p:cNvPr>
          <p:cNvSpPr txBox="1"/>
          <p:nvPr/>
        </p:nvSpPr>
        <p:spPr>
          <a:xfrm>
            <a:off x="50800" y="901700"/>
            <a:ext cx="3313113" cy="3397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สูงเฉลี่ย หญิง 155 ซม. ในปี 2564</a:t>
            </a:r>
          </a:p>
        </p:txBody>
      </p:sp>
      <p:cxnSp>
        <p:nvCxnSpPr>
          <p:cNvPr id="3" name="ตัวเชื่อมต่อตรง 2">
            <a:extLst>
              <a:ext uri="{FF2B5EF4-FFF2-40B4-BE49-F238E27FC236}">
                <a16:creationId xmlns:a16="http://schemas.microsoft.com/office/drawing/2014/main" id="{D422B8EC-94BC-43E3-AC66-FE5BDED79B90}"/>
              </a:ext>
            </a:extLst>
          </p:cNvPr>
          <p:cNvCxnSpPr/>
          <p:nvPr/>
        </p:nvCxnSpPr>
        <p:spPr>
          <a:xfrm>
            <a:off x="1395413" y="1387475"/>
            <a:ext cx="10064750" cy="269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BC1B760-6468-499E-94D3-2E04719667DD}"/>
              </a:ext>
            </a:extLst>
          </p:cNvPr>
          <p:cNvSpPr txBox="1"/>
          <p:nvPr/>
        </p:nvSpPr>
        <p:spPr>
          <a:xfrm>
            <a:off x="0" y="457200"/>
            <a:ext cx="12192000" cy="400050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จังหวัดฉะเชิงเทรา</a:t>
            </a:r>
            <a:r>
              <a:rPr lang="en-US" sz="2000" b="1" dirty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150.27 </a:t>
            </a:r>
            <a:r>
              <a:rPr lang="th-TH" sz="2000" b="1" dirty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ลำดับที่ </a:t>
            </a:r>
            <a:r>
              <a:rPr lang="en-US" sz="2000" b="1" dirty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6</a:t>
            </a:r>
            <a:r>
              <a:rPr lang="th-TH" sz="2000" b="1" dirty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ของเขต     และลำดับที่ </a:t>
            </a:r>
            <a:r>
              <a:rPr lang="en-US" sz="2000" b="1" dirty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37 </a:t>
            </a:r>
            <a:r>
              <a:rPr lang="th-TH" sz="2000" b="1" dirty="0">
                <a:solidFill>
                  <a:srgbClr val="CC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ของประเทศ</a:t>
            </a:r>
          </a:p>
        </p:txBody>
      </p:sp>
      <p:sp>
        <p:nvSpPr>
          <p:cNvPr id="13319" name="กล่องข้อความ 11">
            <a:extLst>
              <a:ext uri="{FF2B5EF4-FFF2-40B4-BE49-F238E27FC236}">
                <a16:creationId xmlns:a16="http://schemas.microsoft.com/office/drawing/2014/main" id="{E29D5BA4-A006-43F2-9608-598DD7DCB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7675" y="915988"/>
            <a:ext cx="1447800" cy="33813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r>
              <a:rPr lang="th-TH" altLang="th-TH" sz="160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ขาดอีก </a:t>
            </a:r>
            <a:r>
              <a:rPr lang="en-US" altLang="th-TH" sz="160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th-TH" altLang="th-TH" sz="160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ซ.ม.</a:t>
            </a: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2CD7B84C-0B65-48B6-B98B-441367E6C980}"/>
              </a:ext>
            </a:extLst>
          </p:cNvPr>
          <p:cNvSpPr/>
          <p:nvPr/>
        </p:nvSpPr>
        <p:spPr>
          <a:xfrm>
            <a:off x="1588" y="5756275"/>
            <a:ext cx="6423025" cy="33813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ตารางแสดง  จำนวนเด็ก หญิง อายุ 5 ปี  ที่ได้รับการวัดส่วนสูง  (คน) </a:t>
            </a:r>
          </a:p>
        </p:txBody>
      </p:sp>
      <p:graphicFrame>
        <p:nvGraphicFramePr>
          <p:cNvPr id="13" name="ตาราง 12">
            <a:extLst>
              <a:ext uri="{FF2B5EF4-FFF2-40B4-BE49-F238E27FC236}">
                <a16:creationId xmlns:a16="http://schemas.microsoft.com/office/drawing/2014/main" id="{F5817B20-2463-4E0B-AF1F-02754539156B}"/>
              </a:ext>
            </a:extLst>
          </p:cNvPr>
          <p:cNvGraphicFramePr>
            <a:graphicFrameLocks noGrp="1"/>
          </p:cNvGraphicFramePr>
          <p:nvPr/>
        </p:nvGraphicFramePr>
        <p:xfrm>
          <a:off x="-20638" y="6072188"/>
          <a:ext cx="9199563" cy="77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1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1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1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12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12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12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12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12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12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3689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5063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3504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เมืองฯ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บางคล้า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บางน้ำเปรี้ยว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บางปะกง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บ้านโพธิ์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พนมสารคาม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ราช</a:t>
                      </a:r>
                      <a:r>
                        <a:rPr lang="th-TH" sz="12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สาส์น</a:t>
                      </a:r>
                      <a:endParaRPr lang="th-TH" sz="1200" b="1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สนามชัยเขต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แปลงยาว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ท่าตะเกียบ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คลองเขื่อน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รวมจังหวัด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48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632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118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420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278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139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490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323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140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217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2,806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8087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7F50BCA1-DE67-462E-BE00-5F61BF7D1F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90"/>
          <a:stretch/>
        </p:blipFill>
        <p:spPr>
          <a:xfrm>
            <a:off x="0" y="642408"/>
            <a:ext cx="4327547" cy="4245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5AFD9D78-E873-45F4-8DD4-26B23212B9DD}"/>
              </a:ext>
            </a:extLst>
          </p:cNvPr>
          <p:cNvSpPr txBox="1"/>
          <p:nvPr/>
        </p:nvSpPr>
        <p:spPr>
          <a:xfrm>
            <a:off x="0" y="12700"/>
            <a:ext cx="12192000" cy="58578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ln w="0"/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การขับเคลื่อน   เด็กวัยเรียน สูงดีสมส่วน จังหวัดฉะเชิงเทรา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E3575C56-4BA8-4B14-BFA2-210A04B5E1BC}"/>
              </a:ext>
            </a:extLst>
          </p:cNvPr>
          <p:cNvSpPr txBox="1"/>
          <p:nvPr/>
        </p:nvSpPr>
        <p:spPr>
          <a:xfrm>
            <a:off x="155575" y="4738688"/>
            <a:ext cx="3852863" cy="1446212"/>
          </a:xfrm>
          <a:prstGeom prst="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แลกเปลี่ยนเรียนรู้และประกวดโรงเรียนที่มีผลการดำเนินงานเด็ก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วัยเรียนสูงดีสมส่วนดีเด่น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ระดับจังหวัด ร่วมกับ ศึกษาธิการจังหวัด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เมื่อ 21 ก.พ.61 ณ </a:t>
            </a:r>
            <a:r>
              <a:rPr lang="th-TH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รร</a:t>
            </a:r>
            <a:r>
              <a:rPr lang="th-TH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.แก</a:t>
            </a:r>
            <a:r>
              <a:rPr lang="th-TH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รนด์รอยัล</a:t>
            </a:r>
            <a:endParaRPr lang="th-TH" sz="1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FE5AA4B9-73DD-42CD-A134-5D83932C9289}"/>
              </a:ext>
            </a:extLst>
          </p:cNvPr>
          <p:cNvSpPr txBox="1"/>
          <p:nvPr/>
        </p:nvSpPr>
        <p:spPr>
          <a:xfrm>
            <a:off x="4327525" y="4346575"/>
            <a:ext cx="7864475" cy="892175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ศูนย์อนามัยที่ 6  คัดเลือก </a:t>
            </a:r>
            <a:r>
              <a:rPr lang="th-TH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ร.ร</a:t>
            </a:r>
            <a:r>
              <a:rPr lang="th-TH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.สุเหร่าปากคลอง 20 อ.บางน้ำเปรี้ยว เป็นตัวแทนเขต ให้เข้ารับโล่เกียรติคุณ จากกรมอนามัย </a:t>
            </a:r>
            <a:r>
              <a:rPr lang="th-TH" sz="18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“โรงเรียนต้นแบบด้านโภชนาการ”</a:t>
            </a:r>
            <a:r>
              <a:rPr lang="th-TH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เมื่อวันที่ 5 เม.ย.61    ณ </a:t>
            </a:r>
            <a:r>
              <a:rPr lang="th-TH" sz="1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รร</a:t>
            </a:r>
            <a:r>
              <a:rPr lang="th-TH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.เอเชีย </a:t>
            </a:r>
            <a:r>
              <a:rPr lang="th-TH" sz="1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แอร์</a:t>
            </a:r>
            <a:r>
              <a:rPr lang="th-TH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พอร์ท</a:t>
            </a:r>
          </a:p>
        </p:txBody>
      </p:sp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FD719816-31B7-4B2A-8052-7FCD567653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0"/>
          <a:stretch/>
        </p:blipFill>
        <p:spPr>
          <a:xfrm>
            <a:off x="4581405" y="808662"/>
            <a:ext cx="3624445" cy="3293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9E6DAF08-64EB-4513-A804-0B4FCB2C65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353" y="808662"/>
            <a:ext cx="3932799" cy="3293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id="{BB754245-F364-4687-80BE-6762C6D27EA5}"/>
              </a:ext>
            </a:extLst>
          </p:cNvPr>
          <p:cNvSpPr/>
          <p:nvPr/>
        </p:nvSpPr>
        <p:spPr>
          <a:xfrm>
            <a:off x="4327525" y="5426075"/>
            <a:ext cx="7864475" cy="120015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ร.ร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.สุเหร่าจระเข้น้อย อ.บ้านโพธิ์  และ </a:t>
            </a:r>
            <a:r>
              <a:rPr lang="th-TH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ร.ร.ต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ลาดเปร็ง อ.เมืองฯ  ได้รับการคัดเลือกจากกรมอนามัย เข้ารับโล่เกียรติคุณ “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Best Practice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 </a:t>
            </a:r>
            <a:r>
              <a:rPr lang="th-TH" sz="18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นวัตกรรมบริการสำหรับการจัดการปัญหาเด็กอ้วนด้วย </a:t>
            </a:r>
            <a:r>
              <a:rPr lang="en-US" sz="16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 “</a:t>
            </a:r>
            <a:r>
              <a:rPr lang="en-US" sz="160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ChOPA</a:t>
            </a:r>
            <a:r>
              <a:rPr lang="en-US" sz="16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</a:t>
            </a:r>
            <a:r>
              <a:rPr lang="en-US" sz="160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ChiPA</a:t>
            </a:r>
            <a:r>
              <a:rPr lang="en-US" sz="16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Game”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เมื่อ 5 เม.ย. 61 </a:t>
            </a:r>
            <a:r>
              <a:rPr lang="th-TH" sz="16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ณ </a:t>
            </a:r>
            <a:r>
              <a:rPr lang="th-TH" sz="160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ร.ร</a:t>
            </a:r>
            <a:r>
              <a:rPr lang="th-TH" sz="16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.เอเชีย </a:t>
            </a:r>
            <a:r>
              <a:rPr lang="th-TH" sz="160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แอร์</a:t>
            </a:r>
            <a:r>
              <a:rPr lang="th-TH" sz="16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พอร์ท </a:t>
            </a:r>
            <a:endParaRPr lang="th-TH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369" name="กล่องข้อความ 3">
            <a:extLst>
              <a:ext uri="{FF2B5EF4-FFF2-40B4-BE49-F238E27FC236}">
                <a16:creationId xmlns:a16="http://schemas.microsoft.com/office/drawing/2014/main" id="{3EA1284F-0CC3-496D-9557-C33ECF833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4263" y="3787775"/>
            <a:ext cx="1577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/>
            <a:r>
              <a:rPr lang="th-TH" altLang="th-TH" b="1">
                <a:solidFill>
                  <a:srgbClr val="D6009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ผลงาน</a:t>
            </a:r>
          </a:p>
        </p:txBody>
      </p:sp>
    </p:spTree>
    <p:extLst>
      <p:ext uri="{BB962C8B-B14F-4D97-AF65-F5344CB8AC3E}">
        <p14:creationId xmlns:p14="http://schemas.microsoft.com/office/powerpoint/2010/main" val="780334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892D1813-41D2-4730-B6D2-B4ECED1DE323}"/>
              </a:ext>
            </a:extLst>
          </p:cNvPr>
          <p:cNvSpPr txBox="1"/>
          <p:nvPr/>
        </p:nvSpPr>
        <p:spPr>
          <a:xfrm>
            <a:off x="0" y="41275"/>
            <a:ext cx="12192000" cy="6461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0"/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M5.</a:t>
            </a:r>
            <a:r>
              <a:rPr lang="th-TH" b="1" dirty="0">
                <a:ln w="0"/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b="1" dirty="0">
                <a:ln w="0"/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KPI </a:t>
            </a:r>
            <a:r>
              <a:rPr lang="th-TH" b="1" dirty="0">
                <a:ln w="0"/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en-US" b="1" dirty="0">
                <a:ln w="0"/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th-TH" b="1" dirty="0">
                <a:ln w="0"/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3600" b="1" dirty="0">
                <a:ln w="0"/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ร้อยละของวัยทำงานอายุ 30 - 44 ปี</a:t>
            </a:r>
            <a:r>
              <a:rPr lang="en-US" sz="3600" b="1" dirty="0">
                <a:ln w="0"/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BMI </a:t>
            </a:r>
            <a:r>
              <a:rPr lang="th-TH" sz="3600" b="1" dirty="0">
                <a:ln w="0"/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ปกติ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ECED0A7F-A027-4F47-B176-0CEA503137A6}"/>
              </a:ext>
            </a:extLst>
          </p:cNvPr>
          <p:cNvSpPr txBox="1"/>
          <p:nvPr/>
        </p:nvSpPr>
        <p:spPr>
          <a:xfrm>
            <a:off x="0" y="793750"/>
            <a:ext cx="12192000" cy="400050"/>
          </a:xfrm>
          <a:prstGeom prst="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เกณฑ์ ร้อยละ 55  </a:t>
            </a:r>
            <a:r>
              <a:rPr lang="th-TH" sz="2000" b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ฉะเชิงเทรา ร้อยละ </a:t>
            </a:r>
            <a:r>
              <a:rPr lang="en-US" sz="2000" b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58.31</a:t>
            </a:r>
            <a:r>
              <a:rPr lang="th-TH" sz="2000" b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th-TH" sz="2000" b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th-TH" sz="2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อยู่ในลำดับที่   3 ของเขตฯ,  </a:t>
            </a:r>
            <a:r>
              <a:rPr lang="th-TH" sz="2000" b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และลำดับที่  8  ของประเทศ</a:t>
            </a:r>
          </a:p>
        </p:txBody>
      </p:sp>
      <p:graphicFrame>
        <p:nvGraphicFramePr>
          <p:cNvPr id="16388" name="แผนภูมิ 7">
            <a:extLst>
              <a:ext uri="{FF2B5EF4-FFF2-40B4-BE49-F238E27FC236}">
                <a16:creationId xmlns:a16="http://schemas.microsoft.com/office/drawing/2014/main" id="{2069C7EC-42D4-462F-810B-06D475ECC24B}"/>
              </a:ext>
            </a:extLst>
          </p:cNvPr>
          <p:cNvGraphicFramePr>
            <a:graphicFrameLocks/>
          </p:cNvGraphicFramePr>
          <p:nvPr/>
        </p:nvGraphicFramePr>
        <p:xfrm>
          <a:off x="376238" y="1266825"/>
          <a:ext cx="11206162" cy="463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Chart" r:id="rId3" imgW="11211516" imgH="4645555" progId="Excel.Chart.8">
                  <p:embed/>
                </p:oleObj>
              </mc:Choice>
              <mc:Fallback>
                <p:oleObj name="Chart" r:id="rId3" imgW="11211516" imgH="4645555" progId="Excel.Chart.8">
                  <p:embed/>
                  <p:pic>
                    <p:nvPicPr>
                      <p:cNvPr id="16388" name="แผนภูมิ 7">
                        <a:extLst>
                          <a:ext uri="{FF2B5EF4-FFF2-40B4-BE49-F238E27FC236}">
                            <a16:creationId xmlns:a16="http://schemas.microsoft.com/office/drawing/2014/main" id="{2069C7EC-42D4-462F-810B-06D475ECC24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8" y="1266825"/>
                        <a:ext cx="11206162" cy="463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11329DB1-B452-4A88-9718-DE8E9DC61C4B}"/>
              </a:ext>
            </a:extLst>
          </p:cNvPr>
          <p:cNvSpPr/>
          <p:nvPr/>
        </p:nvSpPr>
        <p:spPr>
          <a:xfrm>
            <a:off x="9928225" y="1293813"/>
            <a:ext cx="2220913" cy="3079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จาก  </a:t>
            </a:r>
            <a:r>
              <a:rPr lang="en-US" sz="1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HDC</a:t>
            </a:r>
            <a:r>
              <a:rPr lang="th-TH" sz="1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ณ  5 มิ.ย. 61</a:t>
            </a:r>
          </a:p>
        </p:txBody>
      </p:sp>
      <p:cxnSp>
        <p:nvCxnSpPr>
          <p:cNvPr id="3" name="ตัวเชื่อมต่อตรง 2">
            <a:extLst>
              <a:ext uri="{FF2B5EF4-FFF2-40B4-BE49-F238E27FC236}">
                <a16:creationId xmlns:a16="http://schemas.microsoft.com/office/drawing/2014/main" id="{52AB4D4E-BF6F-4522-B148-38528772AEAF}"/>
              </a:ext>
            </a:extLst>
          </p:cNvPr>
          <p:cNvCxnSpPr/>
          <p:nvPr/>
        </p:nvCxnSpPr>
        <p:spPr>
          <a:xfrm flipV="1">
            <a:off x="1152525" y="2909888"/>
            <a:ext cx="10247313" cy="746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ตาราง 11">
            <a:extLst>
              <a:ext uri="{FF2B5EF4-FFF2-40B4-BE49-F238E27FC236}">
                <a16:creationId xmlns:a16="http://schemas.microsoft.com/office/drawing/2014/main" id="{5415A2DF-CB79-478F-B947-7C6DC3068F61}"/>
              </a:ext>
            </a:extLst>
          </p:cNvPr>
          <p:cNvGraphicFramePr>
            <a:graphicFrameLocks noGrp="1"/>
          </p:cNvGraphicFramePr>
          <p:nvPr/>
        </p:nvGraphicFramePr>
        <p:xfrm>
          <a:off x="-20638" y="6072188"/>
          <a:ext cx="9199563" cy="77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1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1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1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12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12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12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12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12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12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3689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5063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3504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เมืองฯ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บางคล้า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บางน้ำเปรี้ยว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บางปะกง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บ้านโพธิ์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พนมสารคาม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ราช</a:t>
                      </a:r>
                      <a:r>
                        <a:rPr lang="th-TH" sz="12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สาส์น</a:t>
                      </a:r>
                      <a:endParaRPr lang="th-TH" sz="1200" b="1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สนามชัยเขต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แปลงยาว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ท่าตะเกียบ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คลองเขื่อน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รวมจังหวัด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48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12,219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5,207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8,696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8,459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3,823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6,448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917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5,738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4,382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3,338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1,049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60,276</a:t>
                      </a:r>
                    </a:p>
                  </a:txBody>
                  <a:tcPr marL="7144" marR="714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1F3F8420-E722-4C52-BC88-D7CF5CE80054}"/>
              </a:ext>
            </a:extLst>
          </p:cNvPr>
          <p:cNvSpPr/>
          <p:nvPr/>
        </p:nvSpPr>
        <p:spPr>
          <a:xfrm>
            <a:off x="1588" y="5756275"/>
            <a:ext cx="6399212" cy="3079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ตารางแสดง  จำนวนวัยทำงานอายุ 30 – 44 ปี ปี  ที่ได้รับการเฝ้าระวัง (คน) </a:t>
            </a:r>
          </a:p>
        </p:txBody>
      </p:sp>
    </p:spTree>
    <p:extLst>
      <p:ext uri="{BB962C8B-B14F-4D97-AF65-F5344CB8AC3E}">
        <p14:creationId xmlns:p14="http://schemas.microsoft.com/office/powerpoint/2010/main" val="2646372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B402DE37-76DF-4BFB-9B5A-9037DBF953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63688"/>
            <a:ext cx="5902325" cy="484028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D3E9CBC7-99D2-41B0-BFA5-A0EEDFBD04D8}"/>
              </a:ext>
            </a:extLst>
          </p:cNvPr>
          <p:cNvSpPr txBox="1"/>
          <p:nvPr/>
        </p:nvSpPr>
        <p:spPr>
          <a:xfrm>
            <a:off x="0" y="12700"/>
            <a:ext cx="12192000" cy="95408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u="sng" dirty="0">
                <a:ln w="0"/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นโยบายของ นพ.</a:t>
            </a:r>
            <a:r>
              <a:rPr lang="th-TH" b="1" u="sng" dirty="0" err="1">
                <a:ln w="0"/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สสจ.ฉช</a:t>
            </a:r>
            <a:r>
              <a:rPr lang="th-TH" b="1" dirty="0">
                <a:ln w="0"/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b="1" dirty="0">
                <a:ln w="0"/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 </a:t>
            </a:r>
            <a:r>
              <a:rPr lang="th-TH" b="1" dirty="0" err="1">
                <a:ln w="0"/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สสจ</a:t>
            </a:r>
            <a:r>
              <a:rPr lang="th-TH" b="1" dirty="0">
                <a:ln w="0"/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.ฉะเชิงเทรา เป็นศูนย์การเรียนรู้ต้นแบบและจะดำเนินการขยายผล   ทุกโรงพยาบาลทั้งจังหวัด”</a:t>
            </a: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6972386E-21A5-4576-B132-5B760B08D0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4" b="35758"/>
          <a:stretch/>
        </p:blipFill>
        <p:spPr>
          <a:xfrm>
            <a:off x="7337205" y="1995052"/>
            <a:ext cx="4370551" cy="3627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6961779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1124</Words>
  <Application>Microsoft Office PowerPoint</Application>
  <PresentationFormat>แบบจอกว้าง</PresentationFormat>
  <Paragraphs>259</Paragraphs>
  <Slides>11</Slides>
  <Notes>5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ชื่อเรื่องสไลด์</vt:lpstr>
      </vt:variant>
      <vt:variant>
        <vt:i4>11</vt:i4>
      </vt:variant>
    </vt:vector>
  </HeadingPairs>
  <TitlesOfParts>
    <vt:vector size="20" baseType="lpstr">
      <vt:lpstr>Angsana New</vt:lpstr>
      <vt:lpstr>Arial</vt:lpstr>
      <vt:lpstr>Calibri</vt:lpstr>
      <vt:lpstr>Calibri Light</vt:lpstr>
      <vt:lpstr>Cordia New</vt:lpstr>
      <vt:lpstr>Tahoma</vt:lpstr>
      <vt:lpstr>TH SarabunPSK</vt:lpstr>
      <vt:lpstr>ธีมของ Office</vt:lpstr>
      <vt:lpstr>Chart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CCO-MOPH-USER</dc:creator>
  <cp:lastModifiedBy>CCO-MOPH-USER</cp:lastModifiedBy>
  <cp:revision>2</cp:revision>
  <dcterms:created xsi:type="dcterms:W3CDTF">2018-09-03T01:29:29Z</dcterms:created>
  <dcterms:modified xsi:type="dcterms:W3CDTF">2018-09-03T01:30:17Z</dcterms:modified>
</cp:coreProperties>
</file>