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0" r:id="rId3"/>
    <p:sldId id="261" r:id="rId4"/>
    <p:sldId id="262" r:id="rId5"/>
    <p:sldId id="264" r:id="rId6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295105579305071E-2"/>
          <c:y val="4.9809578652326159E-2"/>
          <c:w val="0.88539614019494595"/>
          <c:h val="0.73599729659667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คิดเป็นร้อยละ</c:v>
                </c:pt>
              </c:strCache>
            </c:strRef>
          </c:tx>
          <c:spPr>
            <a:solidFill>
              <a:srgbClr val="0066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66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F10-4AB7-AD34-498209EDB961}"/>
              </c:ext>
            </c:extLst>
          </c:dPt>
          <c:dLbls>
            <c:dLbl>
              <c:idx val="0"/>
              <c:layout>
                <c:manualLayout>
                  <c:x val="-3.7722345108517114E-3"/>
                  <c:y val="2.2942967630931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F10-4AB7-AD34-498209EDB961}"/>
                </c:ext>
              </c:extLst>
            </c:dLbl>
            <c:dLbl>
              <c:idx val="1"/>
              <c:layout>
                <c:manualLayout>
                  <c:x val="-1.1291912135084495E-4"/>
                  <c:y val="4.31263186480332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F10-4AB7-AD34-498209EDB961}"/>
                </c:ext>
              </c:extLst>
            </c:dLbl>
            <c:dLbl>
              <c:idx val="2"/>
              <c:layout>
                <c:manualLayout>
                  <c:x val="-9.9963729502571853E-4"/>
                  <c:y val="1.22613565001389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F10-4AB7-AD34-498209EDB961}"/>
                </c:ext>
              </c:extLst>
            </c:dLbl>
            <c:dLbl>
              <c:idx val="3"/>
              <c:layout>
                <c:manualLayout>
                  <c:x val="-5.3192877948358966E-3"/>
                  <c:y val="1.22613565001389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F10-4AB7-AD34-498209EDB961}"/>
                </c:ext>
              </c:extLst>
            </c:dLbl>
            <c:dLbl>
              <c:idx val="4"/>
              <c:layout>
                <c:manualLayout>
                  <c:x val="-3.8034720006950291E-3"/>
                  <c:y val="6.349240339625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F10-4AB7-AD34-498209EDB961}"/>
                </c:ext>
              </c:extLst>
            </c:dLbl>
            <c:dLbl>
              <c:idx val="5"/>
              <c:layout>
                <c:manualLayout>
                  <c:x val="7.9498915923873761E-4"/>
                  <c:y val="1.8711614887546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F10-4AB7-AD34-498209EDB961}"/>
                </c:ext>
              </c:extLst>
            </c:dLbl>
            <c:dLbl>
              <c:idx val="6"/>
              <c:layout>
                <c:manualLayout>
                  <c:x val="3.2872692231882788E-3"/>
                  <c:y val="1.99205728142278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F10-4AB7-AD34-498209EDB961}"/>
                </c:ext>
              </c:extLst>
            </c:dLbl>
            <c:dLbl>
              <c:idx val="7"/>
              <c:layout>
                <c:manualLayout>
                  <c:x val="0"/>
                  <c:y val="2.04588379068992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F10-4AB7-AD34-498209EDB961}"/>
                </c:ext>
              </c:extLst>
            </c:dLbl>
            <c:dLbl>
              <c:idx val="8"/>
              <c:layout>
                <c:manualLayout>
                  <c:x val="-3.0941941700795804E-3"/>
                  <c:y val="3.05358472085734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F10-4AB7-AD34-498209EDB961}"/>
                </c:ext>
              </c:extLst>
            </c:dLbl>
            <c:dLbl>
              <c:idx val="9"/>
              <c:layout>
                <c:manualLayout>
                  <c:x val="0"/>
                  <c:y val="1.81072473428878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F10-4AB7-AD34-498209EDB961}"/>
                </c:ext>
              </c:extLst>
            </c:dLbl>
            <c:dLbl>
              <c:idx val="10"/>
              <c:layout>
                <c:manualLayout>
                  <c:x val="-6.7795273866100173E-4"/>
                  <c:y val="2.75797891283166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F10-4AB7-AD34-498209EDB961}"/>
                </c:ext>
              </c:extLst>
            </c:dLbl>
            <c:dLbl>
              <c:idx val="11"/>
              <c:layout>
                <c:manualLayout>
                  <c:x val="-1.1125468123781782E-3"/>
                  <c:y val="-3.162982145874743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F10-4AB7-AD34-498209EDB9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Angsana New" panose="02020603050405020304" pitchFamily="18" charset="-34"/>
                    <a:ea typeface="+mn-ea"/>
                    <a:cs typeface="Angsana New" panose="02020603050405020304" pitchFamily="18" charset="-34"/>
                  </a:defRPr>
                </a:pPr>
                <a:endParaRPr lang="th-TH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เมืองฉะเชิงเทรา</c:v>
                </c:pt>
                <c:pt idx="1">
                  <c:v>บางคล้า</c:v>
                </c:pt>
                <c:pt idx="2">
                  <c:v>บางน้ำเปรี้ยว</c:v>
                </c:pt>
                <c:pt idx="3">
                  <c:v>บางปะกง</c:v>
                </c:pt>
                <c:pt idx="4">
                  <c:v>บ้านโพธิ์</c:v>
                </c:pt>
                <c:pt idx="5">
                  <c:v>พนมสารคาม</c:v>
                </c:pt>
                <c:pt idx="6">
                  <c:v>ราชสาส์น</c:v>
                </c:pt>
                <c:pt idx="7">
                  <c:v>สนามชัยเขต</c:v>
                </c:pt>
                <c:pt idx="8">
                  <c:v>แปลงยาว</c:v>
                </c:pt>
                <c:pt idx="9">
                  <c:v>ท่าตะเกียบ</c:v>
                </c:pt>
                <c:pt idx="10">
                  <c:v>คลองเขื่อน</c:v>
                </c:pt>
                <c:pt idx="11">
                  <c:v>รวม</c:v>
                </c:pt>
              </c:strCache>
            </c:strRef>
          </c:cat>
          <c:val>
            <c:numRef>
              <c:f>Sheet1!$B$2:$B$13</c:f>
              <c:numCache>
                <c:formatCode>0.00</c:formatCode>
                <c:ptCount val="12"/>
                <c:pt idx="0">
                  <c:v>71.857923497267763</c:v>
                </c:pt>
                <c:pt idx="1">
                  <c:v>51.968503937007874</c:v>
                </c:pt>
                <c:pt idx="2">
                  <c:v>65.668202764976954</c:v>
                </c:pt>
                <c:pt idx="3">
                  <c:v>40</c:v>
                </c:pt>
                <c:pt idx="4">
                  <c:v>51.376146788990823</c:v>
                </c:pt>
                <c:pt idx="5">
                  <c:v>58.385093167701861</c:v>
                </c:pt>
                <c:pt idx="6">
                  <c:v>27.659574468085108</c:v>
                </c:pt>
                <c:pt idx="7">
                  <c:v>76.261127596439167</c:v>
                </c:pt>
                <c:pt idx="8">
                  <c:v>60</c:v>
                </c:pt>
                <c:pt idx="9">
                  <c:v>74.83443708609272</c:v>
                </c:pt>
                <c:pt idx="10">
                  <c:v>75</c:v>
                </c:pt>
                <c:pt idx="11">
                  <c:v>63.4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F10-4AB7-AD34-498209EDB9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คอลัมน์1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9.0254287012008147E-3"/>
                  <c:y val="2.3648464642053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F10-4AB7-AD34-498209EDB961}"/>
                </c:ext>
              </c:extLst>
            </c:dLbl>
            <c:dLbl>
              <c:idx val="1"/>
              <c:layout>
                <c:manualLayout>
                  <c:x val="9.3821861106811882E-5"/>
                  <c:y val="2.0692297541512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F10-4AB7-AD34-498209EDB961}"/>
                </c:ext>
              </c:extLst>
            </c:dLbl>
            <c:dLbl>
              <c:idx val="2"/>
              <c:layout>
                <c:manualLayout>
                  <c:x val="4.4814612032149977E-3"/>
                  <c:y val="-2.95605808025674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F10-4AB7-AD34-498209EDB961}"/>
                </c:ext>
              </c:extLst>
            </c:dLbl>
            <c:dLbl>
              <c:idx val="3"/>
              <c:layout>
                <c:manualLayout>
                  <c:x val="1.2063686734849902E-3"/>
                  <c:y val="2.36484646420539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F10-4AB7-AD34-498209EDB961}"/>
                </c:ext>
              </c:extLst>
            </c:dLbl>
            <c:dLbl>
              <c:idx val="4"/>
              <c:layout>
                <c:manualLayout>
                  <c:x val="-8.1585823754668403E-17"/>
                  <c:y val="5.91211616051348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F10-4AB7-AD34-498209EDB961}"/>
                </c:ext>
              </c:extLst>
            </c:dLbl>
            <c:dLbl>
              <c:idx val="6"/>
              <c:layout>
                <c:manualLayout>
                  <c:x val="2.3032347079564616E-3"/>
                  <c:y val="1.7736348481540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F10-4AB7-AD34-498209EDB961}"/>
                </c:ext>
              </c:extLst>
            </c:dLbl>
            <c:dLbl>
              <c:idx val="7"/>
              <c:layout>
                <c:manualLayout>
                  <c:x val="2.2876415321609251E-3"/>
                  <c:y val="2.36484646420539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0F10-4AB7-AD34-498209EDB961}"/>
                </c:ext>
              </c:extLst>
            </c:dLbl>
            <c:dLbl>
              <c:idx val="8"/>
              <c:layout>
                <c:manualLayout>
                  <c:x val="9.0254287012008355E-3"/>
                  <c:y val="2.36484646420539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0F10-4AB7-AD34-498209EDB961}"/>
                </c:ext>
              </c:extLst>
            </c:dLbl>
            <c:dLbl>
              <c:idx val="9"/>
              <c:layout>
                <c:manualLayout>
                  <c:x val="3.5877444646415977E-3"/>
                  <c:y val="8.86817424077023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0F10-4AB7-AD34-498209EDB961}"/>
                </c:ext>
              </c:extLst>
            </c:dLbl>
            <c:dLbl>
              <c:idx val="11"/>
              <c:layout>
                <c:manualLayout>
                  <c:x val="0"/>
                  <c:y val="2.66045227223106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0F10-4AB7-AD34-498209EDB9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Angsana New" panose="02020603050405020304" pitchFamily="18" charset="-34"/>
                    <a:ea typeface="+mn-ea"/>
                    <a:cs typeface="Angsana New" panose="02020603050405020304" pitchFamily="18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เมืองฉะเชิงเทรา</c:v>
                </c:pt>
                <c:pt idx="1">
                  <c:v>บางคล้า</c:v>
                </c:pt>
                <c:pt idx="2">
                  <c:v>บางน้ำเปรี้ยว</c:v>
                </c:pt>
                <c:pt idx="3">
                  <c:v>บางปะกง</c:v>
                </c:pt>
                <c:pt idx="4">
                  <c:v>บ้านโพธิ์</c:v>
                </c:pt>
                <c:pt idx="5">
                  <c:v>พนมสารคาม</c:v>
                </c:pt>
                <c:pt idx="6">
                  <c:v>ราชสาส์น</c:v>
                </c:pt>
                <c:pt idx="7">
                  <c:v>สนามชัยเขต</c:v>
                </c:pt>
                <c:pt idx="8">
                  <c:v>แปลงยาว</c:v>
                </c:pt>
                <c:pt idx="9">
                  <c:v>ท่าตะเกียบ</c:v>
                </c:pt>
                <c:pt idx="10">
                  <c:v>คลองเขื่อน</c:v>
                </c:pt>
                <c:pt idx="11">
                  <c:v>รวม</c:v>
                </c:pt>
              </c:strCache>
            </c:strRef>
          </c:cat>
          <c:val>
            <c:numRef>
              <c:f>Sheet1!$C$2:$C$13</c:f>
              <c:numCache>
                <c:formatCode>0.00</c:formatCode>
                <c:ptCount val="12"/>
                <c:pt idx="0">
                  <c:v>45.09501797637391</c:v>
                </c:pt>
                <c:pt idx="1">
                  <c:v>57.142857142857146</c:v>
                </c:pt>
                <c:pt idx="2">
                  <c:v>57.967032967032964</c:v>
                </c:pt>
                <c:pt idx="3">
                  <c:v>53.794642857142854</c:v>
                </c:pt>
                <c:pt idx="4">
                  <c:v>44.871794871794869</c:v>
                </c:pt>
                <c:pt idx="5">
                  <c:v>68.189509306260575</c:v>
                </c:pt>
                <c:pt idx="6">
                  <c:v>0</c:v>
                </c:pt>
                <c:pt idx="7">
                  <c:v>11.875</c:v>
                </c:pt>
                <c:pt idx="8">
                  <c:v>53.225806451612904</c:v>
                </c:pt>
                <c:pt idx="9">
                  <c:v>46.376811594202898</c:v>
                </c:pt>
                <c:pt idx="10">
                  <c:v>0</c:v>
                </c:pt>
                <c:pt idx="11">
                  <c:v>47.01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0F10-4AB7-AD34-498209EDB96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193811920"/>
        <c:axId val="1193812464"/>
      </c:barChart>
      <c:catAx>
        <c:axId val="11938119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ngsana New" panose="02020603050405020304" pitchFamily="18" charset="-34"/>
                <a:ea typeface="+mn-ea"/>
                <a:cs typeface="Angsana New" panose="02020603050405020304" pitchFamily="18" charset="-34"/>
              </a:defRPr>
            </a:pPr>
            <a:endParaRPr lang="th-TH"/>
          </a:p>
        </c:txPr>
        <c:crossAx val="1193812464"/>
        <c:crosses val="autoZero"/>
        <c:auto val="1"/>
        <c:lblAlgn val="ctr"/>
        <c:lblOffset val="100"/>
        <c:noMultiLvlLbl val="0"/>
      </c:catAx>
      <c:valAx>
        <c:axId val="119381246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ngsana New" panose="02020603050405020304" pitchFamily="18" charset="-34"/>
                <a:ea typeface="+mn-ea"/>
                <a:cs typeface="Angsana New" panose="02020603050405020304" pitchFamily="18" charset="-34"/>
              </a:defRPr>
            </a:pPr>
            <a:endParaRPr lang="th-TH"/>
          </a:p>
        </c:txPr>
        <c:crossAx val="1193811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448745275863097E-2"/>
          <c:y val="0.11188679833771777"/>
          <c:w val="0.88539614019494595"/>
          <c:h val="0.665051852051853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คิดเป็นร้อยละ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D8B-470C-A3A6-52DF0AF0481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D8B-470C-A3A6-52DF0AF0481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6D8B-470C-A3A6-52DF0AF0481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D8B-470C-A3A6-52DF0AF0481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6D8B-470C-A3A6-52DF0AF04817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6D8B-470C-A3A6-52DF0AF04817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6D8B-470C-A3A6-52DF0AF04817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6D8B-470C-A3A6-52DF0AF04817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6D8B-470C-A3A6-52DF0AF04817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6D8B-470C-A3A6-52DF0AF04817}"/>
              </c:ext>
            </c:extLst>
          </c:dPt>
          <c:dPt>
            <c:idx val="11"/>
            <c:invertIfNegative val="0"/>
            <c:bubble3D val="0"/>
            <c:spPr>
              <a:solidFill>
                <a:srgbClr val="0070C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6D8B-470C-A3A6-52DF0AF04817}"/>
              </c:ext>
            </c:extLst>
          </c:dPt>
          <c:dLbls>
            <c:dLbl>
              <c:idx val="0"/>
              <c:layout>
                <c:manualLayout>
                  <c:x val="-2.6496328496133014E-3"/>
                  <c:y val="2.35900465903351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8B-470C-A3A6-52DF0AF04817}"/>
                </c:ext>
              </c:extLst>
            </c:dLbl>
            <c:dLbl>
              <c:idx val="1"/>
              <c:layout>
                <c:manualLayout>
                  <c:x val="-4.6412971658120255E-3"/>
                  <c:y val="1.10524756508536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8B-470C-A3A6-52DF0AF04817}"/>
                </c:ext>
              </c:extLst>
            </c:dLbl>
            <c:dLbl>
              <c:idx val="2"/>
              <c:layout>
                <c:manualLayout>
                  <c:x val="4.6412971658120255E-3"/>
                  <c:y val="6.349294522830823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8B-470C-A3A6-52DF0AF04817}"/>
                </c:ext>
              </c:extLst>
            </c:dLbl>
            <c:dLbl>
              <c:idx val="3"/>
              <c:layout>
                <c:manualLayout>
                  <c:x val="-3.0941981105413389E-3"/>
                  <c:y val="6.34929452283079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D8B-470C-A3A6-52DF0AF04817}"/>
                </c:ext>
              </c:extLst>
            </c:dLbl>
            <c:dLbl>
              <c:idx val="4"/>
              <c:layout>
                <c:manualLayout>
                  <c:x val="-2.6752934130449247E-3"/>
                  <c:y val="2.40855888211659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D8B-470C-A3A6-52DF0AF04817}"/>
                </c:ext>
              </c:extLst>
            </c:dLbl>
            <c:dLbl>
              <c:idx val="5"/>
              <c:layout>
                <c:manualLayout>
                  <c:x val="-2.46150197198838E-3"/>
                  <c:y val="3.54185478070185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D8B-470C-A3A6-52DF0AF04817}"/>
                </c:ext>
              </c:extLst>
            </c:dLbl>
            <c:dLbl>
              <c:idx val="6"/>
              <c:layout>
                <c:manualLayout>
                  <c:x val="-4.6412971658120255E-3"/>
                  <c:y val="1.10524756508536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D8B-470C-A3A6-52DF0AF04817}"/>
                </c:ext>
              </c:extLst>
            </c:dLbl>
            <c:dLbl>
              <c:idx val="7"/>
              <c:layout>
                <c:manualLayout>
                  <c:x val="-8.0853960920301056E-17"/>
                  <c:y val="4.128360636741865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D8B-470C-A3A6-52DF0AF04817}"/>
                </c:ext>
              </c:extLst>
            </c:dLbl>
            <c:dLbl>
              <c:idx val="8"/>
              <c:layout>
                <c:manualLayout>
                  <c:x val="-3.0941981105413389E-3"/>
                  <c:y val="1.57556567788764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D8B-470C-A3A6-52DF0AF04817}"/>
                </c:ext>
              </c:extLst>
            </c:dLbl>
            <c:dLbl>
              <c:idx val="9"/>
              <c:layout>
                <c:manualLayout>
                  <c:x val="0"/>
                  <c:y val="2.69753101649759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D8B-470C-A3A6-52DF0AF04817}"/>
                </c:ext>
              </c:extLst>
            </c:dLbl>
            <c:dLbl>
              <c:idx val="10"/>
              <c:layout>
                <c:manualLayout>
                  <c:x val="-8.7154862966145902E-4"/>
                  <c:y val="2.1351535119842745E-2"/>
                </c:manualLayout>
              </c:layout>
              <c:spPr/>
              <c:txPr>
                <a:bodyPr/>
                <a:lstStyle/>
                <a:p>
                  <a:pPr>
                    <a:defRPr sz="2000">
                      <a:solidFill>
                        <a:schemeClr val="tx1"/>
                      </a:solidFill>
                    </a:defRPr>
                  </a:pPr>
                  <a:endParaRPr lang="th-TH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D8B-470C-A3A6-52DF0AF04817}"/>
                </c:ext>
              </c:extLst>
            </c:dLbl>
            <c:dLbl>
              <c:idx val="11"/>
              <c:layout>
                <c:manualLayout>
                  <c:x val="1.5470990552706619E-3"/>
                  <c:y val="1.57556567788764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D8B-470C-A3A6-52DF0AF048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th-TH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เมือง</c:v>
                </c:pt>
                <c:pt idx="1">
                  <c:v>บางคล้า</c:v>
                </c:pt>
                <c:pt idx="2">
                  <c:v>บางน้ำเปรี้ยว</c:v>
                </c:pt>
                <c:pt idx="3">
                  <c:v>บางปะกง</c:v>
                </c:pt>
                <c:pt idx="4">
                  <c:v>บ้านโพธิ์</c:v>
                </c:pt>
                <c:pt idx="5">
                  <c:v>พนมสารคาม</c:v>
                </c:pt>
                <c:pt idx="6">
                  <c:v>ราชสาส์น</c:v>
                </c:pt>
                <c:pt idx="7">
                  <c:v>สนามชัยเขต</c:v>
                </c:pt>
                <c:pt idx="8">
                  <c:v>แปลงยาว</c:v>
                </c:pt>
                <c:pt idx="9">
                  <c:v>ท่าตะเกียบ</c:v>
                </c:pt>
                <c:pt idx="10">
                  <c:v>คลองเขื่อน</c:v>
                </c:pt>
                <c:pt idx="11">
                  <c:v>รวมทั้งจังหวัด</c:v>
                </c:pt>
              </c:strCache>
            </c:strRef>
          </c:cat>
          <c:val>
            <c:numRef>
              <c:f>Sheet1!$B$2:$B$13</c:f>
              <c:numCache>
                <c:formatCode>0.00</c:formatCode>
                <c:ptCount val="12"/>
                <c:pt idx="0">
                  <c:v>61.072261072261071</c:v>
                </c:pt>
                <c:pt idx="1">
                  <c:v>35.664335664335667</c:v>
                </c:pt>
                <c:pt idx="2">
                  <c:v>52.071005917159766</c:v>
                </c:pt>
                <c:pt idx="3">
                  <c:v>8.2051282051282044</c:v>
                </c:pt>
                <c:pt idx="4">
                  <c:v>42.96875</c:v>
                </c:pt>
                <c:pt idx="5">
                  <c:v>62.435233160621763</c:v>
                </c:pt>
                <c:pt idx="6">
                  <c:v>17.307692307692307</c:v>
                </c:pt>
                <c:pt idx="7">
                  <c:v>64.285714285714292</c:v>
                </c:pt>
                <c:pt idx="8">
                  <c:v>53.365384615384613</c:v>
                </c:pt>
                <c:pt idx="9">
                  <c:v>70.689655172413794</c:v>
                </c:pt>
                <c:pt idx="10">
                  <c:v>81.481481481481481</c:v>
                </c:pt>
                <c:pt idx="11">
                  <c:v>53.24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D8B-470C-A3A6-52DF0AF0481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40"/>
        <c:axId val="1206062320"/>
        <c:axId val="1206062864"/>
      </c:barChart>
      <c:catAx>
        <c:axId val="1206062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th-TH"/>
          </a:p>
        </c:txPr>
        <c:crossAx val="1206062864"/>
        <c:crosses val="autoZero"/>
        <c:auto val="1"/>
        <c:lblAlgn val="ctr"/>
        <c:lblOffset val="100"/>
        <c:noMultiLvlLbl val="0"/>
      </c:catAx>
      <c:valAx>
        <c:axId val="1206062864"/>
        <c:scaling>
          <c:orientation val="minMax"/>
        </c:scaling>
        <c:delete val="0"/>
        <c:axPos val="l"/>
        <c:majorGridlines/>
        <c:numFmt formatCode="0.00" sourceLinked="1"/>
        <c:majorTickMark val="none"/>
        <c:minorTickMark val="none"/>
        <c:tickLblPos val="nextTo"/>
        <c:crossAx val="1206062320"/>
        <c:crosses val="autoZero"/>
        <c:crossBetween val="between"/>
      </c:valAx>
      <c:spPr>
        <a:pattFill prst="pct5">
          <a:fgClr>
            <a:schemeClr val="tx2">
              <a:lumMod val="60000"/>
              <a:lumOff val="40000"/>
            </a:schemeClr>
          </a:fgClr>
          <a:bgClr>
            <a:schemeClr val="bg1"/>
          </a:bgClr>
        </a:pattFill>
      </c:spPr>
    </c:plotArea>
    <c:plotVisOnly val="1"/>
    <c:dispBlanksAs val="gap"/>
    <c:showDLblsOverMax val="0"/>
  </c:chart>
  <c:txPr>
    <a:bodyPr/>
    <a:lstStyle/>
    <a:p>
      <a:pPr>
        <a:defRPr sz="2000" b="1">
          <a:latin typeface="Angsana New" pitchFamily="18" charset="-34"/>
          <a:cs typeface="Angsana New" pitchFamily="18" charset="-34"/>
        </a:defRPr>
      </a:pPr>
      <a:endParaRPr lang="th-TH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87107247499868E-2"/>
          <c:y val="4.9809701792849465E-2"/>
          <c:w val="0.88539614019494595"/>
          <c:h val="0.73599729659667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คิดเป็นร้อยละ</c:v>
                </c:pt>
              </c:strCache>
            </c:strRef>
          </c:tx>
          <c:spPr>
            <a:solidFill>
              <a:srgbClr val="0066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66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26B-4285-94A1-886C359B7196}"/>
              </c:ext>
            </c:extLst>
          </c:dPt>
          <c:dLbls>
            <c:dLbl>
              <c:idx val="0"/>
              <c:layout>
                <c:manualLayout>
                  <c:x val="-3.7722345108517114E-3"/>
                  <c:y val="2.2942967630931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6B-4285-94A1-886C359B7196}"/>
                </c:ext>
              </c:extLst>
            </c:dLbl>
            <c:dLbl>
              <c:idx val="1"/>
              <c:layout>
                <c:manualLayout>
                  <c:x val="-1.0152956764704403E-4"/>
                  <c:y val="2.086942710772786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26B-4285-94A1-886C359B7196}"/>
                </c:ext>
              </c:extLst>
            </c:dLbl>
            <c:dLbl>
              <c:idx val="2"/>
              <c:layout>
                <c:manualLayout>
                  <c:x val="-9.996427833786133E-4"/>
                  <c:y val="3.02209247371616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26B-4285-94A1-886C359B7196}"/>
                </c:ext>
              </c:extLst>
            </c:dLbl>
            <c:dLbl>
              <c:idx val="3"/>
              <c:layout>
                <c:manualLayout>
                  <c:x val="-9.7237754155559252E-3"/>
                  <c:y val="2.59831957650691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26B-4285-94A1-886C359B7196}"/>
                </c:ext>
              </c:extLst>
            </c:dLbl>
            <c:dLbl>
              <c:idx val="4"/>
              <c:layout>
                <c:manualLayout>
                  <c:x val="1.6368584685878351E-3"/>
                  <c:y val="3.50844196486778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26B-4285-94A1-886C359B7196}"/>
                </c:ext>
              </c:extLst>
            </c:dLbl>
            <c:dLbl>
              <c:idx val="5"/>
              <c:layout>
                <c:manualLayout>
                  <c:x val="7.9498915923873761E-4"/>
                  <c:y val="1.8711614887546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26B-4285-94A1-886C359B7196}"/>
                </c:ext>
              </c:extLst>
            </c:dLbl>
            <c:dLbl>
              <c:idx val="6"/>
              <c:layout>
                <c:manualLayout>
                  <c:x val="3.2872692231882788E-3"/>
                  <c:y val="1.99205728142278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26B-4285-94A1-886C359B7196}"/>
                </c:ext>
              </c:extLst>
            </c:dLbl>
            <c:dLbl>
              <c:idx val="7"/>
              <c:layout>
                <c:manualLayout>
                  <c:x val="0"/>
                  <c:y val="2.04588379068992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26B-4285-94A1-886C359B7196}"/>
                </c:ext>
              </c:extLst>
            </c:dLbl>
            <c:dLbl>
              <c:idx val="8"/>
              <c:layout>
                <c:manualLayout>
                  <c:x val="-3.0941941700795804E-3"/>
                  <c:y val="3.05358472085734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26B-4285-94A1-886C359B7196}"/>
                </c:ext>
              </c:extLst>
            </c:dLbl>
            <c:dLbl>
              <c:idx val="9"/>
              <c:layout>
                <c:manualLayout>
                  <c:x val="-1.6149748649127488E-16"/>
                  <c:y val="3.18289691266886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26B-4285-94A1-886C359B7196}"/>
                </c:ext>
              </c:extLst>
            </c:dLbl>
            <c:dLbl>
              <c:idx val="10"/>
              <c:layout>
                <c:manualLayout>
                  <c:x val="-2.8573940489974238E-3"/>
                  <c:y val="3.29077982000787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26B-4285-94A1-886C359B7196}"/>
                </c:ext>
              </c:extLst>
            </c:dLbl>
            <c:dLbl>
              <c:idx val="11"/>
              <c:layout>
                <c:manualLayout>
                  <c:x val="-6.6181931621266798E-3"/>
                  <c:y val="1.570433708735598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Angsana New" panose="02020603050405020304" pitchFamily="18" charset="-34"/>
                      <a:ea typeface="+mn-ea"/>
                      <a:cs typeface="Angsana New" panose="02020603050405020304" pitchFamily="18" charset="-34"/>
                    </a:defRPr>
                  </a:pPr>
                  <a:endParaRPr lang="th-TH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6040048602403445E-2"/>
                      <c:h val="7.17988569922115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826B-4285-94A1-886C359B71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Angsana New" panose="02020603050405020304" pitchFamily="18" charset="-34"/>
                    <a:ea typeface="+mn-ea"/>
                    <a:cs typeface="Angsana New" panose="02020603050405020304" pitchFamily="18" charset="-34"/>
                  </a:defRPr>
                </a:pPr>
                <a:endParaRPr lang="th-TH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เมืองฉะเชิงเทรา</c:v>
                </c:pt>
                <c:pt idx="1">
                  <c:v>บางคล้า</c:v>
                </c:pt>
                <c:pt idx="2">
                  <c:v>บางน้ำเปรี้ยว</c:v>
                </c:pt>
                <c:pt idx="3">
                  <c:v>บางปะกง</c:v>
                </c:pt>
                <c:pt idx="4">
                  <c:v>บ้านโพธิ์</c:v>
                </c:pt>
                <c:pt idx="5">
                  <c:v>พนมสารคาม</c:v>
                </c:pt>
                <c:pt idx="6">
                  <c:v>ราชสาส์น</c:v>
                </c:pt>
                <c:pt idx="7">
                  <c:v>สนามชัยเขต</c:v>
                </c:pt>
                <c:pt idx="8">
                  <c:v>แปลงยาว</c:v>
                </c:pt>
                <c:pt idx="9">
                  <c:v>ท่าตะเกียบ</c:v>
                </c:pt>
                <c:pt idx="10">
                  <c:v>คลองเขื่อน</c:v>
                </c:pt>
                <c:pt idx="11">
                  <c:v>รวม</c:v>
                </c:pt>
              </c:strCache>
            </c:strRef>
          </c:cat>
          <c:val>
            <c:numRef>
              <c:f>Sheet1!$B$2:$B$13</c:f>
              <c:numCache>
                <c:formatCode>0.00</c:formatCode>
                <c:ptCount val="12"/>
                <c:pt idx="0">
                  <c:v>64.754098360655732</c:v>
                </c:pt>
                <c:pt idx="1">
                  <c:v>48.031496062992126</c:v>
                </c:pt>
                <c:pt idx="2">
                  <c:v>53.456221198156683</c:v>
                </c:pt>
                <c:pt idx="3">
                  <c:v>33.125</c:v>
                </c:pt>
                <c:pt idx="4">
                  <c:v>40.366972477064223</c:v>
                </c:pt>
                <c:pt idx="5">
                  <c:v>44.720496894409941</c:v>
                </c:pt>
                <c:pt idx="6">
                  <c:v>19.565217391304348</c:v>
                </c:pt>
                <c:pt idx="7">
                  <c:v>64.970059880239518</c:v>
                </c:pt>
                <c:pt idx="8">
                  <c:v>41.621621621621621</c:v>
                </c:pt>
                <c:pt idx="9">
                  <c:v>65.562913907284766</c:v>
                </c:pt>
                <c:pt idx="10">
                  <c:v>70.833333333333329</c:v>
                </c:pt>
                <c:pt idx="11">
                  <c:v>52.7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826B-4285-94A1-886C359B719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คอลัมน์1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9.0254287012008147E-3"/>
                  <c:y val="2.3648464642053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26B-4285-94A1-886C359B7196}"/>
                </c:ext>
              </c:extLst>
            </c:dLbl>
            <c:dLbl>
              <c:idx val="1"/>
              <c:layout>
                <c:manualLayout>
                  <c:x val="3.4314622982413875E-3"/>
                  <c:y val="2.0692406561797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26B-4285-94A1-886C359B7196}"/>
                </c:ext>
              </c:extLst>
            </c:dLbl>
            <c:dLbl>
              <c:idx val="2"/>
              <c:layout>
                <c:manualLayout>
                  <c:x val="3.3803016685356605E-3"/>
                  <c:y val="2.7917741038884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26B-4285-94A1-886C359B7196}"/>
                </c:ext>
              </c:extLst>
            </c:dLbl>
            <c:dLbl>
              <c:idx val="3"/>
              <c:layout>
                <c:manualLayout>
                  <c:x val="1.2154931904193511E-4"/>
                  <c:y val="3.85004054326561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26B-4285-94A1-886C359B7196}"/>
                </c:ext>
              </c:extLst>
            </c:dLbl>
            <c:dLbl>
              <c:idx val="4"/>
              <c:layout>
                <c:manualLayout>
                  <c:x val="-8.1585823754668403E-17"/>
                  <c:y val="5.91211616051348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26B-4285-94A1-886C359B7196}"/>
                </c:ext>
              </c:extLst>
            </c:dLbl>
            <c:dLbl>
              <c:idx val="5"/>
              <c:layout>
                <c:manualLayout>
                  <c:x val="-1.0848041825949233E-3"/>
                  <c:y val="3.5919042437924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26B-4285-94A1-886C359B7196}"/>
                </c:ext>
              </c:extLst>
            </c:dLbl>
            <c:dLbl>
              <c:idx val="6"/>
              <c:layout>
                <c:manualLayout>
                  <c:x val="2.3032347079564616E-3"/>
                  <c:y val="1.7736348481540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26B-4285-94A1-886C359B7196}"/>
                </c:ext>
              </c:extLst>
            </c:dLbl>
            <c:dLbl>
              <c:idx val="7"/>
              <c:layout>
                <c:manualLayout>
                  <c:x val="2.2876415321609251E-3"/>
                  <c:y val="2.36484646420539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26B-4285-94A1-886C359B7196}"/>
                </c:ext>
              </c:extLst>
            </c:dLbl>
            <c:dLbl>
              <c:idx val="8"/>
              <c:layout>
                <c:manualLayout>
                  <c:x val="9.0254287012008355E-3"/>
                  <c:y val="2.36484646420539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26B-4285-94A1-886C359B7196}"/>
                </c:ext>
              </c:extLst>
            </c:dLbl>
            <c:dLbl>
              <c:idx val="9"/>
              <c:layout>
                <c:manualLayout>
                  <c:x val="3.587782672275561E-3"/>
                  <c:y val="3.28810570688154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26B-4285-94A1-886C359B7196}"/>
                </c:ext>
              </c:extLst>
            </c:dLbl>
            <c:dLbl>
              <c:idx val="11"/>
              <c:layout>
                <c:manualLayout>
                  <c:x val="0"/>
                  <c:y val="2.66045227223106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826B-4285-94A1-886C359B71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Angsana New" panose="02020603050405020304" pitchFamily="18" charset="-34"/>
                    <a:ea typeface="+mn-ea"/>
                    <a:cs typeface="Angsana New" panose="02020603050405020304" pitchFamily="18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เมืองฉะเชิงเทรา</c:v>
                </c:pt>
                <c:pt idx="1">
                  <c:v>บางคล้า</c:v>
                </c:pt>
                <c:pt idx="2">
                  <c:v>บางน้ำเปรี้ยว</c:v>
                </c:pt>
                <c:pt idx="3">
                  <c:v>บางปะกง</c:v>
                </c:pt>
                <c:pt idx="4">
                  <c:v>บ้านโพธิ์</c:v>
                </c:pt>
                <c:pt idx="5">
                  <c:v>พนมสารคาม</c:v>
                </c:pt>
                <c:pt idx="6">
                  <c:v>ราชสาส์น</c:v>
                </c:pt>
                <c:pt idx="7">
                  <c:v>สนามชัยเขต</c:v>
                </c:pt>
                <c:pt idx="8">
                  <c:v>แปลงยาว</c:v>
                </c:pt>
                <c:pt idx="9">
                  <c:v>ท่าตะเกียบ</c:v>
                </c:pt>
                <c:pt idx="10">
                  <c:v>คลองเขื่อน</c:v>
                </c:pt>
                <c:pt idx="11">
                  <c:v>รวม</c:v>
                </c:pt>
              </c:strCache>
            </c:strRef>
          </c:cat>
          <c:val>
            <c:numRef>
              <c:f>Sheet1!$C$2:$C$13</c:f>
              <c:numCache>
                <c:formatCode>0.00</c:formatCode>
                <c:ptCount val="12"/>
                <c:pt idx="0">
                  <c:v>47.663071391884948</c:v>
                </c:pt>
                <c:pt idx="1">
                  <c:v>55.555555555555557</c:v>
                </c:pt>
                <c:pt idx="2">
                  <c:v>57.142857142857146</c:v>
                </c:pt>
                <c:pt idx="3">
                  <c:v>53.794642857142854</c:v>
                </c:pt>
                <c:pt idx="4">
                  <c:v>26.923076923076923</c:v>
                </c:pt>
                <c:pt idx="5">
                  <c:v>67.681895093062607</c:v>
                </c:pt>
                <c:pt idx="6">
                  <c:v>0</c:v>
                </c:pt>
                <c:pt idx="7">
                  <c:v>40.625</c:v>
                </c:pt>
                <c:pt idx="8">
                  <c:v>44.354838709677416</c:v>
                </c:pt>
                <c:pt idx="9">
                  <c:v>42.753623188405797</c:v>
                </c:pt>
                <c:pt idx="10">
                  <c:v>0</c:v>
                </c:pt>
                <c:pt idx="11">
                  <c:v>50.58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826B-4285-94A1-886C359B719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206055792"/>
        <c:axId val="1206061232"/>
      </c:barChart>
      <c:catAx>
        <c:axId val="12060557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ngsana New" panose="02020603050405020304" pitchFamily="18" charset="-34"/>
                <a:ea typeface="+mn-ea"/>
                <a:cs typeface="Angsana New" panose="02020603050405020304" pitchFamily="18" charset="-34"/>
              </a:defRPr>
            </a:pPr>
            <a:endParaRPr lang="th-TH"/>
          </a:p>
        </c:txPr>
        <c:crossAx val="1206061232"/>
        <c:crosses val="autoZero"/>
        <c:auto val="1"/>
        <c:lblAlgn val="ctr"/>
        <c:lblOffset val="100"/>
        <c:noMultiLvlLbl val="0"/>
      </c:catAx>
      <c:valAx>
        <c:axId val="120606123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Angsana New" panose="02020603050405020304" pitchFamily="18" charset="-34"/>
                <a:ea typeface="+mn-ea"/>
                <a:cs typeface="Angsana New" panose="02020603050405020304" pitchFamily="18" charset="-34"/>
              </a:defRPr>
            </a:pPr>
            <a:endParaRPr lang="th-TH"/>
          </a:p>
        </c:txPr>
        <c:crossAx val="1206055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576891455806112E-2"/>
          <c:y val="5.402882785081544E-2"/>
          <c:w val="0.88539614019494595"/>
          <c:h val="0.73599729659667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คิดเป็นร้อยละ</c:v>
                </c:pt>
              </c:strCache>
            </c:strRef>
          </c:tx>
          <c:spPr>
            <a:solidFill>
              <a:srgbClr val="00B050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0D5-4FC9-BB6D-35D5A1A22006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F0D5-4FC9-BB6D-35D5A1A22006}"/>
              </c:ext>
            </c:extLst>
          </c:dPt>
          <c:dPt>
            <c:idx val="11"/>
            <c:invertIfNegative val="0"/>
            <c:bubble3D val="0"/>
            <c:spPr>
              <a:solidFill>
                <a:srgbClr val="C0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F0D5-4FC9-BB6D-35D5A1A22006}"/>
              </c:ext>
            </c:extLst>
          </c:dPt>
          <c:dLbls>
            <c:dLbl>
              <c:idx val="0"/>
              <c:layout>
                <c:manualLayout>
                  <c:x val="-1.5470990552706619E-3"/>
                  <c:y val="-7.0547716920338311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0D5-4FC9-BB6D-35D5A1A22006}"/>
                </c:ext>
              </c:extLst>
            </c:dLbl>
            <c:dLbl>
              <c:idx val="1"/>
              <c:layout>
                <c:manualLayout>
                  <c:x val="-4.6412971658120255E-3"/>
                  <c:y val="1.10524756508536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0D5-4FC9-BB6D-35D5A1A22006}"/>
                </c:ext>
              </c:extLst>
            </c:dLbl>
            <c:dLbl>
              <c:idx val="2"/>
              <c:layout>
                <c:manualLayout>
                  <c:x val="4.6412971658120255E-3"/>
                  <c:y val="6.349294522830823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0D5-4FC9-BB6D-35D5A1A22006}"/>
                </c:ext>
              </c:extLst>
            </c:dLbl>
            <c:dLbl>
              <c:idx val="3"/>
              <c:layout>
                <c:manualLayout>
                  <c:x val="-3.0941981105413389E-3"/>
                  <c:y val="6.34929452283079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0D5-4FC9-BB6D-35D5A1A22006}"/>
                </c:ext>
              </c:extLst>
            </c:dLbl>
            <c:dLbl>
              <c:idx val="4"/>
              <c:layout>
                <c:manualLayout>
                  <c:x val="-1.5470990552707187E-3"/>
                  <c:y val="6.349294522830823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0D5-4FC9-BB6D-35D5A1A22006}"/>
                </c:ext>
              </c:extLst>
            </c:dLbl>
            <c:dLbl>
              <c:idx val="5"/>
              <c:layout>
                <c:manualLayout>
                  <c:x val="-1.4613910193254267E-3"/>
                  <c:y val="1.27994987270329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0D5-4FC9-BB6D-35D5A1A22006}"/>
                </c:ext>
              </c:extLst>
            </c:dLbl>
            <c:dLbl>
              <c:idx val="6"/>
              <c:layout>
                <c:manualLayout>
                  <c:x val="2.127815882675823E-3"/>
                  <c:y val="5.14028241294408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D5-4FC9-BB6D-35D5A1A22006}"/>
                </c:ext>
              </c:extLst>
            </c:dLbl>
            <c:dLbl>
              <c:idx val="7"/>
              <c:layout>
                <c:manualLayout>
                  <c:x val="0"/>
                  <c:y val="2.04588379068992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0D5-4FC9-BB6D-35D5A1A22006}"/>
                </c:ext>
              </c:extLst>
            </c:dLbl>
            <c:dLbl>
              <c:idx val="8"/>
              <c:layout>
                <c:manualLayout>
                  <c:x val="-3.0941981105413389E-3"/>
                  <c:y val="1.57556567788764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0D5-4FC9-BB6D-35D5A1A22006}"/>
                </c:ext>
              </c:extLst>
            </c:dLbl>
            <c:dLbl>
              <c:idx val="9"/>
              <c:layout>
                <c:manualLayout>
                  <c:x val="0"/>
                  <c:y val="1.81072473428878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0D5-4FC9-BB6D-35D5A1A22006}"/>
                </c:ext>
              </c:extLst>
            </c:dLbl>
            <c:dLbl>
              <c:idx val="10"/>
              <c:layout>
                <c:manualLayout>
                  <c:x val="4.6412971658120255E-3"/>
                  <c:y val="3.99770395881941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0D5-4FC9-BB6D-35D5A1A22006}"/>
                </c:ext>
              </c:extLst>
            </c:dLbl>
            <c:dLbl>
              <c:idx val="11"/>
              <c:layout>
                <c:manualLayout>
                  <c:x val="1.5470990552706619E-3"/>
                  <c:y val="1.57556567788764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0D5-4FC9-BB6D-35D5A1A220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solidFill>
                      <a:schemeClr val="tx1"/>
                    </a:solidFill>
                  </a:defRPr>
                </a:pPr>
                <a:endParaRPr lang="th-TH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เมืองฉะเชิงเทรา</c:v>
                </c:pt>
                <c:pt idx="1">
                  <c:v>บางคล้า</c:v>
                </c:pt>
                <c:pt idx="2">
                  <c:v>บางน้ำเปรี้ยว</c:v>
                </c:pt>
                <c:pt idx="3">
                  <c:v>บางปะกง</c:v>
                </c:pt>
                <c:pt idx="4">
                  <c:v>บ้านโพธิ์</c:v>
                </c:pt>
                <c:pt idx="5">
                  <c:v>พนมสารคาม</c:v>
                </c:pt>
                <c:pt idx="6">
                  <c:v>ราชสาส์น</c:v>
                </c:pt>
                <c:pt idx="7">
                  <c:v>สนามชัยเขต</c:v>
                </c:pt>
                <c:pt idx="8">
                  <c:v>แปลงยาว</c:v>
                </c:pt>
                <c:pt idx="9">
                  <c:v>ท่าตะเกียบ</c:v>
                </c:pt>
                <c:pt idx="10">
                  <c:v>คลองเขื่อน</c:v>
                </c:pt>
                <c:pt idx="11">
                  <c:v>รวม</c:v>
                </c:pt>
              </c:strCache>
            </c:strRef>
          </c:cat>
          <c:val>
            <c:numRef>
              <c:f>Sheet1!$B$2:$B$13</c:f>
              <c:numCache>
                <c:formatCode>0.00</c:formatCode>
                <c:ptCount val="12"/>
                <c:pt idx="0">
                  <c:v>67.514124293785315</c:v>
                </c:pt>
                <c:pt idx="1">
                  <c:v>49.519230769230766</c:v>
                </c:pt>
                <c:pt idx="2">
                  <c:v>78.147612156295224</c:v>
                </c:pt>
                <c:pt idx="3">
                  <c:v>38.7409200968523</c:v>
                </c:pt>
                <c:pt idx="4">
                  <c:v>68.648648648648646</c:v>
                </c:pt>
                <c:pt idx="5">
                  <c:v>87.956204379562038</c:v>
                </c:pt>
                <c:pt idx="6">
                  <c:v>81.818181818181813</c:v>
                </c:pt>
                <c:pt idx="7">
                  <c:v>54.075235109717866</c:v>
                </c:pt>
                <c:pt idx="8">
                  <c:v>51.449275362318843</c:v>
                </c:pt>
                <c:pt idx="9">
                  <c:v>79.136690647482013</c:v>
                </c:pt>
                <c:pt idx="10">
                  <c:v>70</c:v>
                </c:pt>
                <c:pt idx="11">
                  <c:v>66.23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0D5-4FC9-BB6D-35D5A1A2200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40"/>
        <c:axId val="1206070480"/>
        <c:axId val="1206059056"/>
      </c:barChart>
      <c:catAx>
        <c:axId val="1206070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th-TH"/>
          </a:p>
        </c:txPr>
        <c:crossAx val="1206059056"/>
        <c:crosses val="autoZero"/>
        <c:auto val="1"/>
        <c:lblAlgn val="ctr"/>
        <c:lblOffset val="100"/>
        <c:noMultiLvlLbl val="0"/>
      </c:catAx>
      <c:valAx>
        <c:axId val="1206059056"/>
        <c:scaling>
          <c:orientation val="minMax"/>
          <c:max val="100"/>
        </c:scaling>
        <c:delete val="0"/>
        <c:axPos val="l"/>
        <c:majorGridlines/>
        <c:numFmt formatCode="0.00" sourceLinked="1"/>
        <c:majorTickMark val="none"/>
        <c:minorTickMark val="none"/>
        <c:tickLblPos val="nextTo"/>
        <c:crossAx val="1206070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 b="1">
          <a:latin typeface="Angsana New" pitchFamily="18" charset="-34"/>
          <a:cs typeface="Angsana New" pitchFamily="18" charset="-34"/>
        </a:defRPr>
      </a:pPr>
      <a:endParaRPr lang="th-TH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350229031660531E-2"/>
          <c:y val="6.0587195940179937E-2"/>
          <c:w val="0.88539614019494595"/>
          <c:h val="0.73599729659667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คิดเป็นร้อยละ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5470990552706619E-3"/>
                  <c:y val="-7.0547716920338311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0CE-4C3E-A6C2-2BC2C8673201}"/>
                </c:ext>
              </c:extLst>
            </c:dLbl>
            <c:dLbl>
              <c:idx val="1"/>
              <c:layout>
                <c:manualLayout>
                  <c:x val="-4.6412971658120255E-3"/>
                  <c:y val="1.10524756508536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0CE-4C3E-A6C2-2BC2C8673201}"/>
                </c:ext>
              </c:extLst>
            </c:dLbl>
            <c:dLbl>
              <c:idx val="2"/>
              <c:layout>
                <c:manualLayout>
                  <c:x val="-9.9963729502575973E-4"/>
                  <c:y val="2.9997704981679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0CE-4C3E-A6C2-2BC2C8673201}"/>
                </c:ext>
              </c:extLst>
            </c:dLbl>
            <c:dLbl>
              <c:idx val="3"/>
              <c:layout>
                <c:manualLayout>
                  <c:x val="-3.0942296507897233E-3"/>
                  <c:y val="2.70416469014226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0CE-4C3E-A6C2-2BC2C8673201}"/>
                </c:ext>
              </c:extLst>
            </c:dLbl>
            <c:dLbl>
              <c:idx val="4"/>
              <c:layout>
                <c:manualLayout>
                  <c:x val="-1.5470990552707187E-3"/>
                  <c:y val="6.349294522830823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0CE-4C3E-A6C2-2BC2C8673201}"/>
                </c:ext>
              </c:extLst>
            </c:dLbl>
            <c:dLbl>
              <c:idx val="5"/>
              <c:layout>
                <c:manualLayout>
                  <c:x val="-2.5895758213873373E-3"/>
                  <c:y val="4.36167761778139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0CE-4C3E-A6C2-2BC2C8673201}"/>
                </c:ext>
              </c:extLst>
            </c:dLbl>
            <c:dLbl>
              <c:idx val="6"/>
              <c:layout>
                <c:manualLayout>
                  <c:x val="-1.3249053303307251E-3"/>
                  <c:y val="2.64040365408386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0CE-4C3E-A6C2-2BC2C8673201}"/>
                </c:ext>
              </c:extLst>
            </c:dLbl>
            <c:dLbl>
              <c:idx val="7"/>
              <c:layout>
                <c:manualLayout>
                  <c:x val="8.7836670970149982E-4"/>
                  <c:y val="2.96699096536056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0CE-4C3E-A6C2-2BC2C8673201}"/>
                </c:ext>
              </c:extLst>
            </c:dLbl>
            <c:dLbl>
              <c:idx val="8"/>
              <c:layout>
                <c:manualLayout>
                  <c:x val="-1.966051063139536E-3"/>
                  <c:y val="1.8711614887546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0CE-4C3E-A6C2-2BC2C8673201}"/>
                </c:ext>
              </c:extLst>
            </c:dLbl>
            <c:dLbl>
              <c:idx val="9"/>
              <c:layout>
                <c:manualLayout>
                  <c:x val="0"/>
                  <c:y val="1.81072473428878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0CE-4C3E-A6C2-2BC2C8673201}"/>
                </c:ext>
              </c:extLst>
            </c:dLbl>
            <c:dLbl>
              <c:idx val="10"/>
              <c:layout>
                <c:manualLayout>
                  <c:x val="-5.5273299044738119E-3"/>
                  <c:y val="3.28521354129773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0CE-4C3E-A6C2-2BC2C8673201}"/>
                </c:ext>
              </c:extLst>
            </c:dLbl>
            <c:dLbl>
              <c:idx val="11"/>
              <c:layout>
                <c:manualLayout>
                  <c:x val="1.5470990552706619E-3"/>
                  <c:y val="1.57556567788764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0CE-4C3E-A6C2-2BC2C86732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Angsana New" panose="02020603050405020304" pitchFamily="18" charset="-34"/>
                    <a:ea typeface="+mn-ea"/>
                    <a:cs typeface="Angsana New" panose="02020603050405020304" pitchFamily="18" charset="-34"/>
                  </a:defRPr>
                </a:pPr>
                <a:endParaRPr lang="th-TH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เมืองฉะเชิงเทรา</c:v>
                </c:pt>
                <c:pt idx="1">
                  <c:v>บางคล้า</c:v>
                </c:pt>
                <c:pt idx="2">
                  <c:v>บางน้ำเปรี้ยว</c:v>
                </c:pt>
                <c:pt idx="3">
                  <c:v>บางปะกง</c:v>
                </c:pt>
                <c:pt idx="4">
                  <c:v>บ้านโพธิ์</c:v>
                </c:pt>
                <c:pt idx="5">
                  <c:v>พนมสารคาม</c:v>
                </c:pt>
                <c:pt idx="6">
                  <c:v>ราชสาส์น</c:v>
                </c:pt>
                <c:pt idx="7">
                  <c:v>สนามชัยเขต</c:v>
                </c:pt>
                <c:pt idx="8">
                  <c:v>แปลงยาว</c:v>
                </c:pt>
                <c:pt idx="9">
                  <c:v>ท่าตะเกียบ</c:v>
                </c:pt>
                <c:pt idx="10">
                  <c:v>คลองเขื่อน</c:v>
                </c:pt>
                <c:pt idx="11">
                  <c:v>รวม</c:v>
                </c:pt>
              </c:strCache>
            </c:strRef>
          </c:cat>
          <c:val>
            <c:numRef>
              <c:f>Sheet1!$B$2:$B$13</c:f>
              <c:numCache>
                <c:formatCode>0.00</c:formatCode>
                <c:ptCount val="12"/>
                <c:pt idx="0">
                  <c:v>2.9100529100529102</c:v>
                </c:pt>
                <c:pt idx="1">
                  <c:v>2.3255813953488373</c:v>
                </c:pt>
                <c:pt idx="2">
                  <c:v>6.1728395061728394</c:v>
                </c:pt>
                <c:pt idx="3">
                  <c:v>4.5871559633027523</c:v>
                </c:pt>
                <c:pt idx="4">
                  <c:v>4.3478260869565215</c:v>
                </c:pt>
                <c:pt idx="5">
                  <c:v>5.8181818181818183</c:v>
                </c:pt>
                <c:pt idx="6">
                  <c:v>2.2222222222222223</c:v>
                </c:pt>
                <c:pt idx="7">
                  <c:v>6.3888888888888893</c:v>
                </c:pt>
                <c:pt idx="8">
                  <c:v>6.369426751592357</c:v>
                </c:pt>
                <c:pt idx="9">
                  <c:v>5.7971014492753623</c:v>
                </c:pt>
                <c:pt idx="10">
                  <c:v>0</c:v>
                </c:pt>
                <c:pt idx="11">
                  <c:v>5.0199999999999996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0CE-4C3E-A6C2-2BC2C867320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คอลัมน์1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2109319617895249E-3"/>
                  <c:y val="1.2281172117000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30F-463C-841A-94D05B4BE9B5}"/>
                </c:ext>
              </c:extLst>
            </c:dLbl>
            <c:dLbl>
              <c:idx val="1"/>
              <c:layout>
                <c:manualLayout>
                  <c:x val="-1.1054659808947625E-3"/>
                  <c:y val="2.1492051204751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30F-463C-841A-94D05B4BE9B5}"/>
                </c:ext>
              </c:extLst>
            </c:dLbl>
            <c:dLbl>
              <c:idx val="2"/>
              <c:layout>
                <c:manualLayout>
                  <c:x val="0"/>
                  <c:y val="9.79064422583601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0CE-4C3E-A6C2-2BC2C8673201}"/>
                </c:ext>
              </c:extLst>
            </c:dLbl>
            <c:dLbl>
              <c:idx val="3"/>
              <c:layout>
                <c:manualLayout>
                  <c:x val="-2.2109319617895653E-3"/>
                  <c:y val="2.7632637263252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0CE-4C3E-A6C2-2BC2C8673201}"/>
                </c:ext>
              </c:extLst>
            </c:dLbl>
            <c:dLbl>
              <c:idx val="5"/>
              <c:layout>
                <c:manualLayout>
                  <c:x val="2.2109754840722372E-3"/>
                  <c:y val="6.14070693617881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2169060044037578E-2"/>
                      <c:h val="5.127389358847870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30CE-4C3E-A6C2-2BC2C8673201}"/>
                </c:ext>
              </c:extLst>
            </c:dLbl>
            <c:dLbl>
              <c:idx val="7"/>
              <c:layout>
                <c:manualLayout>
                  <c:x val="1.1054659808947625E-3"/>
                  <c:y val="2.7061369355526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0CE-4C3E-A6C2-2BC2C8673201}"/>
                </c:ext>
              </c:extLst>
            </c:dLbl>
            <c:dLbl>
              <c:idx val="8"/>
              <c:layout>
                <c:manualLayout>
                  <c:x val="4.3522282712392224E-8"/>
                  <c:y val="9.21087908775066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2169060044037578E-2"/>
                      <c:h val="9.42579959979818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30CE-4C3E-A6C2-2BC2C8673201}"/>
                </c:ext>
              </c:extLst>
            </c:dLbl>
            <c:dLbl>
              <c:idx val="9"/>
              <c:layout>
                <c:manualLayout>
                  <c:x val="4.3522282712392224E-8"/>
                  <c:y val="1.53526739230342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2169060044037578E-2"/>
                      <c:h val="6.04847726762293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530F-463C-841A-94D05B4BE9B5}"/>
                </c:ext>
              </c:extLst>
            </c:dLbl>
            <c:dLbl>
              <c:idx val="11"/>
              <c:layout>
                <c:manualLayout>
                  <c:x val="0"/>
                  <c:y val="2.149205120475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30F-463C-841A-94D05B4BE9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Angsana New" panose="02020603050405020304" pitchFamily="18" charset="-34"/>
                    <a:ea typeface="+mn-ea"/>
                    <a:cs typeface="Angsana New" panose="02020603050405020304" pitchFamily="18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เมืองฉะเชิงเทรา</c:v>
                </c:pt>
                <c:pt idx="1">
                  <c:v>บางคล้า</c:v>
                </c:pt>
                <c:pt idx="2">
                  <c:v>บางน้ำเปรี้ยว</c:v>
                </c:pt>
                <c:pt idx="3">
                  <c:v>บางปะกง</c:v>
                </c:pt>
                <c:pt idx="4">
                  <c:v>บ้านโพธิ์</c:v>
                </c:pt>
                <c:pt idx="5">
                  <c:v>พนมสารคาม</c:v>
                </c:pt>
                <c:pt idx="6">
                  <c:v>ราชสาส์น</c:v>
                </c:pt>
                <c:pt idx="7">
                  <c:v>สนามชัยเขต</c:v>
                </c:pt>
                <c:pt idx="8">
                  <c:v>แปลงยาว</c:v>
                </c:pt>
                <c:pt idx="9">
                  <c:v>ท่าตะเกียบ</c:v>
                </c:pt>
                <c:pt idx="10">
                  <c:v>คลองเขื่อน</c:v>
                </c:pt>
                <c:pt idx="11">
                  <c:v>รวม</c:v>
                </c:pt>
              </c:strCache>
            </c:strRef>
          </c:cat>
          <c:val>
            <c:numRef>
              <c:f>Sheet1!$C$2:$C$13</c:f>
              <c:numCache>
                <c:formatCode>0.00</c:formatCode>
                <c:ptCount val="12"/>
                <c:pt idx="0">
                  <c:v>8.4107327141382875</c:v>
                </c:pt>
                <c:pt idx="1">
                  <c:v>4.7619047619047619</c:v>
                </c:pt>
                <c:pt idx="2">
                  <c:v>6.8681318681318677</c:v>
                </c:pt>
                <c:pt idx="3">
                  <c:v>6.2921348314606744</c:v>
                </c:pt>
                <c:pt idx="4">
                  <c:v>11.538461538461538</c:v>
                </c:pt>
                <c:pt idx="5">
                  <c:v>6.4412238325281805</c:v>
                </c:pt>
                <c:pt idx="6">
                  <c:v>0</c:v>
                </c:pt>
                <c:pt idx="7">
                  <c:v>11.111111111111111</c:v>
                </c:pt>
                <c:pt idx="8">
                  <c:v>8.870967741935484</c:v>
                </c:pt>
                <c:pt idx="9">
                  <c:v>8.695652173913043</c:v>
                </c:pt>
                <c:pt idx="10">
                  <c:v>0</c:v>
                </c:pt>
                <c:pt idx="11">
                  <c:v>8.09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30CE-4C3E-A6C2-2BC2C867320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206056336"/>
        <c:axId val="1206066672"/>
      </c:barChart>
      <c:catAx>
        <c:axId val="12060563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ngsana New" panose="02020603050405020304" pitchFamily="18" charset="-34"/>
                <a:ea typeface="+mn-ea"/>
                <a:cs typeface="Angsana New" panose="02020603050405020304" pitchFamily="18" charset="-34"/>
              </a:defRPr>
            </a:pPr>
            <a:endParaRPr lang="th-TH"/>
          </a:p>
        </c:txPr>
        <c:crossAx val="1206066672"/>
        <c:crosses val="autoZero"/>
        <c:auto val="1"/>
        <c:lblAlgn val="ctr"/>
        <c:lblOffset val="100"/>
        <c:noMultiLvlLbl val="0"/>
      </c:catAx>
      <c:valAx>
        <c:axId val="1206066672"/>
        <c:scaling>
          <c:orientation val="minMax"/>
          <c:max val="15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Angsana New" panose="02020603050405020304" pitchFamily="18" charset="-34"/>
                <a:ea typeface="+mn-ea"/>
                <a:cs typeface="Angsana New" panose="02020603050405020304" pitchFamily="18" charset="-34"/>
              </a:defRPr>
            </a:pPr>
            <a:endParaRPr lang="th-TH"/>
          </a:p>
        </c:txPr>
        <c:crossAx val="1206056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ngsana New" panose="02020603050405020304" pitchFamily="18" charset="-34"/>
          <a:cs typeface="Angsana New" panose="02020603050405020304" pitchFamily="18" charset="-34"/>
        </a:defRPr>
      </a:pPr>
      <a:endParaRPr lang="th-TH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0.30302</cdr:y>
    </cdr:from>
    <cdr:to>
      <cdr:x>0.98734</cdr:x>
      <cdr:y>0.30302</cdr:y>
    </cdr:to>
    <cdr:cxnSp macro="">
      <cdr:nvCxnSpPr>
        <cdr:cNvPr id="3" name="ตัวเชื่อมต่อตรง 2">
          <a:extLst xmlns:a="http://schemas.openxmlformats.org/drawingml/2006/main">
            <a:ext uri="{FF2B5EF4-FFF2-40B4-BE49-F238E27FC236}">
              <a16:creationId xmlns:a16="http://schemas.microsoft.com/office/drawing/2014/main" id="{02155FC5-C652-42F3-A82E-29810A97EA26}"/>
            </a:ext>
          </a:extLst>
        </cdr:cNvPr>
        <cdr:cNvCxnSpPr/>
      </cdr:nvCxnSpPr>
      <cdr:spPr>
        <a:xfrm xmlns:a="http://schemas.openxmlformats.org/drawingml/2006/main">
          <a:off x="1088557" y="1108789"/>
          <a:ext cx="10284246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0.09877</cdr:x>
      <cdr:y>0.42973</cdr:y>
    </cdr:from>
    <cdr:to>
      <cdr:x>0.99161</cdr:x>
      <cdr:y>0.42973</cdr:y>
    </cdr:to>
    <cdr:cxnSp macro="">
      <cdr:nvCxnSpPr>
        <cdr:cNvPr id="3" name="ตัวเชื่อมต่อตรง 2">
          <a:extLst xmlns:a="http://schemas.openxmlformats.org/drawingml/2006/main">
            <a:ext uri="{FF2B5EF4-FFF2-40B4-BE49-F238E27FC236}">
              <a16:creationId xmlns:a16="http://schemas.microsoft.com/office/drawing/2014/main" id="{C53ED0FE-F8C0-4F8C-8CF6-81CCA724FA99}"/>
            </a:ext>
          </a:extLst>
        </cdr:cNvPr>
        <cdr:cNvCxnSpPr/>
      </cdr:nvCxnSpPr>
      <cdr:spPr>
        <a:xfrm xmlns:a="http://schemas.openxmlformats.org/drawingml/2006/main">
          <a:off x="1111820" y="1846233"/>
          <a:ext cx="10050774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EE51E-5D63-4203-9C6F-2C0CB89897B9}" type="datetimeFigureOut">
              <a:rPr lang="th-TH" smtClean="0"/>
              <a:t>29/08/61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9D808-50AB-48EA-902F-57F6459EB29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4130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D0ADB-6089-4C3F-B187-3708CFB8B5AF}" type="slidenum">
              <a:rPr lang="th-TH" smtClean="0"/>
              <a:pPr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4290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D0ADB-6089-4C3F-B187-3708CFB8B5AF}" type="slidenum">
              <a:rPr lang="th-TH" smtClean="0"/>
              <a:pPr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9836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D0ADB-6089-4C3F-B187-3708CFB8B5AF}" type="slidenum">
              <a:rPr lang="th-TH" smtClean="0"/>
              <a:pPr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55784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D0ADB-6089-4C3F-B187-3708CFB8B5AF}" type="slidenum">
              <a:rPr lang="th-TH" smtClean="0"/>
              <a:pPr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2358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D0ADB-6089-4C3F-B187-3708CFB8B5AF}" type="slidenum">
              <a:rPr lang="th-TH" smtClean="0"/>
              <a:pPr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75253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ED53-8DAE-43EE-90B5-F7EA89A862EF}" type="datetimeFigureOut">
              <a:rPr lang="th-TH" smtClean="0"/>
              <a:t>29/08/61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EADCB-1B1C-4B8C-BCA0-E4B5D60A4D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18936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ED53-8DAE-43EE-90B5-F7EA89A862EF}" type="datetimeFigureOut">
              <a:rPr lang="th-TH" smtClean="0"/>
              <a:t>29/08/61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EADCB-1B1C-4B8C-BCA0-E4B5D60A4D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09261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ED53-8DAE-43EE-90B5-F7EA89A862EF}" type="datetimeFigureOut">
              <a:rPr lang="th-TH" smtClean="0"/>
              <a:t>29/08/61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EADCB-1B1C-4B8C-BCA0-E4B5D60A4D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3071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ED53-8DAE-43EE-90B5-F7EA89A862EF}" type="datetimeFigureOut">
              <a:rPr lang="th-TH" smtClean="0"/>
              <a:t>29/08/61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EADCB-1B1C-4B8C-BCA0-E4B5D60A4D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8396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ED53-8DAE-43EE-90B5-F7EA89A862EF}" type="datetimeFigureOut">
              <a:rPr lang="th-TH" smtClean="0"/>
              <a:t>29/08/61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EADCB-1B1C-4B8C-BCA0-E4B5D60A4D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52584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ED53-8DAE-43EE-90B5-F7EA89A862EF}" type="datetimeFigureOut">
              <a:rPr lang="th-TH" smtClean="0"/>
              <a:t>29/08/61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EADCB-1B1C-4B8C-BCA0-E4B5D60A4D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3182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ED53-8DAE-43EE-90B5-F7EA89A862EF}" type="datetimeFigureOut">
              <a:rPr lang="th-TH" smtClean="0"/>
              <a:t>29/08/61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EADCB-1B1C-4B8C-BCA0-E4B5D60A4D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334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ED53-8DAE-43EE-90B5-F7EA89A862EF}" type="datetimeFigureOut">
              <a:rPr lang="th-TH" smtClean="0"/>
              <a:t>29/08/61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EADCB-1B1C-4B8C-BCA0-E4B5D60A4D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20826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ED53-8DAE-43EE-90B5-F7EA89A862EF}" type="datetimeFigureOut">
              <a:rPr lang="th-TH" smtClean="0"/>
              <a:t>29/08/61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EADCB-1B1C-4B8C-BCA0-E4B5D60A4D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6084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ED53-8DAE-43EE-90B5-F7EA89A862EF}" type="datetimeFigureOut">
              <a:rPr lang="th-TH" smtClean="0"/>
              <a:t>29/08/61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EADCB-1B1C-4B8C-BCA0-E4B5D60A4D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137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ED53-8DAE-43EE-90B5-F7EA89A862EF}" type="datetimeFigureOut">
              <a:rPr lang="th-TH" smtClean="0"/>
              <a:t>29/08/61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EADCB-1B1C-4B8C-BCA0-E4B5D60A4D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0684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0ED53-8DAE-43EE-90B5-F7EA89A862EF}" type="datetimeFigureOut">
              <a:rPr lang="th-TH" smtClean="0"/>
              <a:t>29/08/61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EADCB-1B1C-4B8C-BCA0-E4B5D60A4DE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8293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>
            <p:extLst/>
          </p:nvPr>
        </p:nvGraphicFramePr>
        <p:xfrm>
          <a:off x="364119" y="1013254"/>
          <a:ext cx="11415250" cy="39254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รูปห้าเหลี่ยม 7"/>
          <p:cNvSpPr/>
          <p:nvPr/>
        </p:nvSpPr>
        <p:spPr>
          <a:xfrm flipH="1">
            <a:off x="1085360" y="63409"/>
            <a:ext cx="10112993" cy="876936"/>
          </a:xfrm>
          <a:prstGeom prst="homePlate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ร้อยละของหญิงตั้งครรภ์ได้รับการฝากครรภ์ ครั้งแรกเมื่ออายุครรภ์ </a:t>
            </a:r>
            <a:r>
              <a:rPr lang="en-US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12</a:t>
            </a:r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สัปดาห์ </a:t>
            </a:r>
          </a:p>
          <a:p>
            <a:pPr algn="ctr">
              <a:defRPr/>
            </a:pPr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ปีงบประมาณ </a:t>
            </a:r>
            <a:r>
              <a:rPr lang="en-US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2561</a:t>
            </a:r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(ตุลาคม </a:t>
            </a:r>
            <a:r>
              <a:rPr lang="en-US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2560 – </a:t>
            </a:r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มิถุนายน </a:t>
            </a:r>
            <a:r>
              <a:rPr lang="en-US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2561)</a:t>
            </a:r>
            <a:endParaRPr lang="th-TH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1127029" y="2051734"/>
            <a:ext cx="983311" cy="3475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เกณฑ์ </a:t>
            </a:r>
            <a:r>
              <a:rPr lang="en-US" sz="2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60</a:t>
            </a:r>
            <a:endParaRPr lang="th-TH" sz="20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/>
          </p:nvPr>
        </p:nvGraphicFramePr>
        <p:xfrm>
          <a:off x="33149" y="4878633"/>
          <a:ext cx="12077190" cy="165392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314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6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3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39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39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59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39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39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393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393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946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862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2344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572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3681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5393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5393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53936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53936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53936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550707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42103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565757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64027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408196">
                <a:tc>
                  <a:txBody>
                    <a:bodyPr/>
                    <a:lstStyle/>
                    <a:p>
                      <a:pPr algn="ctr"/>
                      <a:endParaRPr lang="th-TH" sz="11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เมืองฉะเชิงเทรา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6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บางคล้า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6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บางน้ำเปรี้ยว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6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บางปะกง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6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บ้านโพธิ์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6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พนมสารคาม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6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ราชสา</a:t>
                      </a:r>
                      <a:r>
                        <a:rPr lang="th-TH" sz="1000" b="1" dirty="0" err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ส์น</a:t>
                      </a:r>
                      <a:endParaRPr lang="th-TH" sz="10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6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สนามชัยเขต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1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แปลงยาว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1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ท่าตะเกียบ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1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คลองเขื่อน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1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รวม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285">
                <a:tc>
                  <a:txBody>
                    <a:bodyPr/>
                    <a:lstStyle/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ประเภทรายงาน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HDC</a:t>
                      </a:r>
                      <a:endParaRPr lang="th-TH" sz="7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</a:t>
                      </a:r>
                    </a:p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งาน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HDC</a:t>
                      </a:r>
                      <a:endParaRPr lang="th-TH" sz="7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</a:t>
                      </a:r>
                    </a:p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งาน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HDC</a:t>
                      </a:r>
                      <a:endParaRPr lang="th-TH" sz="7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</a:t>
                      </a:r>
                    </a:p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งาน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HDC</a:t>
                      </a:r>
                      <a:endParaRPr lang="th-TH" sz="7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</a:t>
                      </a:r>
                    </a:p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งาน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HDC</a:t>
                      </a:r>
                      <a:endParaRPr lang="th-TH" sz="7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</a:t>
                      </a:r>
                    </a:p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งาน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HDC</a:t>
                      </a:r>
                      <a:endParaRPr lang="th-TH" sz="7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</a:t>
                      </a:r>
                    </a:p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งาน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HDC</a:t>
                      </a:r>
                      <a:endParaRPr lang="th-TH" sz="7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</a:t>
                      </a:r>
                    </a:p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งาน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HDC</a:t>
                      </a:r>
                      <a:endParaRPr lang="th-TH" sz="7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</a:t>
                      </a:r>
                    </a:p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งาน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HDC</a:t>
                      </a:r>
                      <a:endParaRPr lang="th-TH" sz="7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</a:t>
                      </a:r>
                    </a:p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งาน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HDC</a:t>
                      </a:r>
                      <a:endParaRPr lang="th-TH" sz="7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</a:t>
                      </a:r>
                    </a:p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งาน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HDC</a:t>
                      </a:r>
                      <a:endParaRPr lang="th-TH" sz="7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</a:t>
                      </a:r>
                    </a:p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งาน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HDC</a:t>
                      </a:r>
                      <a:endParaRPr lang="th-TH" sz="7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รายงาน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773">
                <a:tc>
                  <a:txBody>
                    <a:bodyPr/>
                    <a:lstStyle/>
                    <a:p>
                      <a:pPr algn="ctr"/>
                      <a:r>
                        <a:rPr lang="th-TH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หญิงคลอด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1947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2262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731">
                <a:tc>
                  <a:txBody>
                    <a:bodyPr/>
                    <a:lstStyle/>
                    <a:p>
                      <a:pPr algn="ctr"/>
                      <a:r>
                        <a:rPr lang="th-TH" sz="7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หญิงฝากครรภ์ก่อน</a:t>
                      </a:r>
                      <a:r>
                        <a:rPr lang="th-TH" sz="700" b="1" baseline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700" b="1" baseline="0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 </a:t>
                      </a:r>
                      <a:r>
                        <a:rPr lang="th-TH" sz="700" b="1" baseline="0" dirty="0" err="1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ปดาห์</a:t>
                      </a:r>
                      <a:endParaRPr lang="th-TH" sz="700" b="1" dirty="0">
                        <a:solidFill>
                          <a:sysClr val="windowText" lastClr="00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1434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1991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38121" y="6537201"/>
            <a:ext cx="5353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ที่มา</a:t>
            </a:r>
            <a:r>
              <a:rPr lang="en-US" sz="18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:</a:t>
            </a:r>
            <a:r>
              <a:rPr lang="th-TH" sz="18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รายงานลูกเกิดรอดแม่ปลอดภัย </a:t>
            </a:r>
            <a:r>
              <a:rPr lang="en-US" sz="18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8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พฤษภาคม </a:t>
            </a:r>
            <a:r>
              <a:rPr lang="en-US" sz="18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2561</a:t>
            </a:r>
            <a:r>
              <a:rPr lang="th-TH" sz="18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 และ</a:t>
            </a:r>
            <a:r>
              <a:rPr lang="en-US" sz="18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HDC  29  </a:t>
            </a:r>
            <a:r>
              <a:rPr lang="th-TH" sz="18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มิถุนายน </a:t>
            </a:r>
            <a:r>
              <a:rPr lang="en-US" sz="18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2561</a:t>
            </a:r>
            <a:endParaRPr lang="th-TH" sz="1800" b="1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 flipV="1">
            <a:off x="9666861" y="1288260"/>
            <a:ext cx="296778" cy="10828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0805890" y="1262876"/>
            <a:ext cx="296778" cy="1401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TextBox 9"/>
          <p:cNvSpPr txBox="1"/>
          <p:nvPr/>
        </p:nvSpPr>
        <p:spPr>
          <a:xfrm>
            <a:off x="9963639" y="1148958"/>
            <a:ext cx="644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66"/>
                </a:solidFill>
              </a:rPr>
              <a:t>HDC</a:t>
            </a:r>
            <a:endParaRPr lang="th-TH" sz="2000" b="1" dirty="0">
              <a:solidFill>
                <a:srgbClr val="00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27029" y="1125287"/>
            <a:ext cx="776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b="1" dirty="0">
                <a:solidFill>
                  <a:srgbClr val="000066"/>
                </a:solidFill>
              </a:rPr>
              <a:t>รายงาน</a:t>
            </a:r>
          </a:p>
        </p:txBody>
      </p:sp>
    </p:spTree>
    <p:extLst>
      <p:ext uri="{BB962C8B-B14F-4D97-AF65-F5344CB8AC3E}">
        <p14:creationId xmlns:p14="http://schemas.microsoft.com/office/powerpoint/2010/main" val="427718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>
            <p:extLst/>
          </p:nvPr>
        </p:nvGraphicFramePr>
        <p:xfrm>
          <a:off x="143336" y="1332464"/>
          <a:ext cx="11518577" cy="3659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รูปห้าเหลี่ยม 7"/>
          <p:cNvSpPr/>
          <p:nvPr/>
        </p:nvSpPr>
        <p:spPr>
          <a:xfrm flipH="1">
            <a:off x="793375" y="165068"/>
            <a:ext cx="10607045" cy="936104"/>
          </a:xfrm>
          <a:prstGeom prst="homePlate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ร้อยละของหญิงหลังคลอดได้รับการดูแลครบ  </a:t>
            </a:r>
            <a:r>
              <a:rPr lang="en-US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3</a:t>
            </a:r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ครั้งตามเกณฑ์</a:t>
            </a:r>
          </a:p>
          <a:p>
            <a:pPr algn="ctr">
              <a:defRPr/>
            </a:pPr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ปีงบประมาณ </a:t>
            </a:r>
            <a:r>
              <a:rPr lang="en-US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2561</a:t>
            </a:r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(ตุลาคม </a:t>
            </a:r>
            <a:r>
              <a:rPr lang="en-US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2560 –</a:t>
            </a:r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มิถุนายน </a:t>
            </a:r>
            <a:r>
              <a:rPr lang="en-US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2561) </a:t>
            </a:r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ข้อมูลจาก</a:t>
            </a:r>
            <a:r>
              <a:rPr lang="en-US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HDC 29 </a:t>
            </a:r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มิถุนายน 2561</a:t>
            </a: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0826035" y="2243215"/>
            <a:ext cx="1148769" cy="3475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เกณฑ์ </a:t>
            </a:r>
            <a:r>
              <a:rPr lang="en-US" sz="2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65</a:t>
            </a:r>
            <a:endParaRPr lang="th-TH" sz="20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/>
          </p:nvPr>
        </p:nvGraphicFramePr>
        <p:xfrm>
          <a:off x="419640" y="5155583"/>
          <a:ext cx="11354513" cy="1493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57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7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88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28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7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35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68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24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77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406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1660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4064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3217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1331">
                <a:tc>
                  <a:txBody>
                    <a:bodyPr/>
                    <a:lstStyle/>
                    <a:p>
                      <a:pPr algn="ctr"/>
                      <a:endParaRPr lang="th-TH" sz="9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ea typeface="Tahoma" panose="020B0604030504040204" pitchFamily="34" charset="0"/>
                          <a:cs typeface="Angsana New" panose="02020603050405020304" pitchFamily="18" charset="-34"/>
                        </a:rPr>
                        <a:t>เมืองฉะเชิงเทรา</a:t>
                      </a:r>
                      <a:endParaRPr lang="th-TH" sz="1600" b="1" dirty="0">
                        <a:solidFill>
                          <a:schemeClr val="bg1"/>
                        </a:solidFill>
                        <a:latin typeface="Angsana New" panose="02020603050405020304" pitchFamily="18" charset="-34"/>
                        <a:ea typeface="Tahoma" panose="020B060403050404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ea typeface="Tahoma" panose="020B0604030504040204" pitchFamily="34" charset="0"/>
                          <a:cs typeface="Angsana New" panose="02020603050405020304" pitchFamily="18" charset="-34"/>
                        </a:rPr>
                        <a:t>บางคล้า</a:t>
                      </a:r>
                      <a:endParaRPr lang="th-TH" sz="1600" b="1" dirty="0">
                        <a:solidFill>
                          <a:schemeClr val="bg1"/>
                        </a:solidFill>
                        <a:latin typeface="Angsana New" panose="02020603050405020304" pitchFamily="18" charset="-34"/>
                        <a:ea typeface="Tahoma" panose="020B060403050404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ea typeface="Tahoma" panose="020B0604030504040204" pitchFamily="34" charset="0"/>
                          <a:cs typeface="Angsana New" panose="02020603050405020304" pitchFamily="18" charset="-34"/>
                        </a:rPr>
                        <a:t>บางน้ำเปรี้ยว</a:t>
                      </a:r>
                      <a:endParaRPr lang="th-TH" sz="1600" b="1" dirty="0">
                        <a:solidFill>
                          <a:schemeClr val="bg1"/>
                        </a:solidFill>
                        <a:latin typeface="Angsana New" panose="02020603050405020304" pitchFamily="18" charset="-34"/>
                        <a:ea typeface="Tahoma" panose="020B060403050404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ea typeface="Tahoma" panose="020B0604030504040204" pitchFamily="34" charset="0"/>
                          <a:cs typeface="Angsana New" panose="02020603050405020304" pitchFamily="18" charset="-34"/>
                        </a:rPr>
                        <a:t>บาง</a:t>
                      </a:r>
                      <a:br>
                        <a:rPr lang="th-TH" sz="1600" dirty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ea typeface="Tahoma" panose="020B0604030504040204" pitchFamily="34" charset="0"/>
                          <a:cs typeface="Angsana New" panose="02020603050405020304" pitchFamily="18" charset="-34"/>
                        </a:rPr>
                      </a:br>
                      <a:r>
                        <a:rPr lang="th-TH" sz="1600" dirty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ea typeface="Tahoma" panose="020B0604030504040204" pitchFamily="34" charset="0"/>
                          <a:cs typeface="Angsana New" panose="02020603050405020304" pitchFamily="18" charset="-34"/>
                        </a:rPr>
                        <a:t>ปะกง</a:t>
                      </a:r>
                      <a:endParaRPr lang="th-TH" sz="1600" b="1" dirty="0">
                        <a:solidFill>
                          <a:schemeClr val="bg1"/>
                        </a:solidFill>
                        <a:latin typeface="Angsana New" panose="02020603050405020304" pitchFamily="18" charset="-34"/>
                        <a:ea typeface="Tahoma" panose="020B060403050404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ea typeface="Tahoma" panose="020B0604030504040204" pitchFamily="34" charset="0"/>
                          <a:cs typeface="Angsana New" panose="02020603050405020304" pitchFamily="18" charset="-34"/>
                        </a:rPr>
                        <a:t>บ้านโพธิ์</a:t>
                      </a:r>
                      <a:endParaRPr lang="th-TH" sz="1600" b="1" dirty="0">
                        <a:solidFill>
                          <a:schemeClr val="bg1"/>
                        </a:solidFill>
                        <a:latin typeface="Angsana New" panose="02020603050405020304" pitchFamily="18" charset="-34"/>
                        <a:ea typeface="Tahoma" panose="020B060403050404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ea typeface="Tahoma" panose="020B0604030504040204" pitchFamily="34" charset="0"/>
                          <a:cs typeface="Angsana New" panose="02020603050405020304" pitchFamily="18" charset="-34"/>
                        </a:rPr>
                        <a:t>พนม</a:t>
                      </a:r>
                      <a:br>
                        <a:rPr lang="th-TH" sz="1600" dirty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ea typeface="Tahoma" panose="020B0604030504040204" pitchFamily="34" charset="0"/>
                          <a:cs typeface="Angsana New" panose="02020603050405020304" pitchFamily="18" charset="-34"/>
                        </a:rPr>
                      </a:br>
                      <a:r>
                        <a:rPr lang="th-TH" sz="1600" dirty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ea typeface="Tahoma" panose="020B0604030504040204" pitchFamily="34" charset="0"/>
                          <a:cs typeface="Angsana New" panose="02020603050405020304" pitchFamily="18" charset="-34"/>
                        </a:rPr>
                        <a:t>สารคาม</a:t>
                      </a:r>
                      <a:endParaRPr lang="th-TH" sz="1600" b="1" dirty="0">
                        <a:solidFill>
                          <a:schemeClr val="bg1"/>
                        </a:solidFill>
                        <a:latin typeface="Angsana New" panose="02020603050405020304" pitchFamily="18" charset="-34"/>
                        <a:ea typeface="Tahoma" panose="020B060403050404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ea typeface="Tahoma" panose="020B0604030504040204" pitchFamily="34" charset="0"/>
                          <a:cs typeface="Angsana New" panose="02020603050405020304" pitchFamily="18" charset="-34"/>
                        </a:rPr>
                        <a:t>ราชสาสน์</a:t>
                      </a:r>
                      <a:endParaRPr lang="th-TH" sz="1600" b="1" dirty="0">
                        <a:solidFill>
                          <a:schemeClr val="bg1"/>
                        </a:solidFill>
                        <a:latin typeface="Angsana New" panose="02020603050405020304" pitchFamily="18" charset="-34"/>
                        <a:ea typeface="Tahoma" panose="020B060403050404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ea typeface="Tahoma" panose="020B0604030504040204" pitchFamily="34" charset="0"/>
                          <a:cs typeface="Angsana New" panose="02020603050405020304" pitchFamily="18" charset="-34"/>
                        </a:rPr>
                        <a:t>สนาม</a:t>
                      </a:r>
                      <a:br>
                        <a:rPr lang="th-TH" sz="1600" dirty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ea typeface="Tahoma" panose="020B0604030504040204" pitchFamily="34" charset="0"/>
                          <a:cs typeface="Angsana New" panose="02020603050405020304" pitchFamily="18" charset="-34"/>
                        </a:rPr>
                      </a:br>
                      <a:r>
                        <a:rPr lang="th-TH" sz="1600" dirty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ea typeface="Tahoma" panose="020B0604030504040204" pitchFamily="34" charset="0"/>
                          <a:cs typeface="Angsana New" panose="02020603050405020304" pitchFamily="18" charset="-34"/>
                        </a:rPr>
                        <a:t>ชัยเขต</a:t>
                      </a:r>
                      <a:endParaRPr lang="th-TH" sz="1600" b="1" dirty="0">
                        <a:solidFill>
                          <a:schemeClr val="bg1"/>
                        </a:solidFill>
                        <a:latin typeface="Angsana New" panose="02020603050405020304" pitchFamily="18" charset="-34"/>
                        <a:ea typeface="Tahoma" panose="020B060403050404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ea typeface="Tahoma" panose="020B0604030504040204" pitchFamily="34" charset="0"/>
                          <a:cs typeface="Angsana New" panose="02020603050405020304" pitchFamily="18" charset="-34"/>
                        </a:rPr>
                        <a:t>แปลงยาว</a:t>
                      </a:r>
                      <a:endParaRPr lang="th-TH" sz="1600" b="1" dirty="0">
                        <a:solidFill>
                          <a:schemeClr val="bg1"/>
                        </a:solidFill>
                        <a:latin typeface="Angsana New" panose="02020603050405020304" pitchFamily="18" charset="-34"/>
                        <a:ea typeface="Tahoma" panose="020B060403050404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ea typeface="Tahoma" panose="020B0604030504040204" pitchFamily="34" charset="0"/>
                          <a:cs typeface="Angsana New" panose="02020603050405020304" pitchFamily="18" charset="-34"/>
                        </a:rPr>
                        <a:t>ท่าตะเกียบ</a:t>
                      </a:r>
                      <a:endParaRPr lang="th-TH" sz="1600" b="1" dirty="0">
                        <a:solidFill>
                          <a:schemeClr val="bg1"/>
                        </a:solidFill>
                        <a:latin typeface="Angsana New" panose="02020603050405020304" pitchFamily="18" charset="-34"/>
                        <a:ea typeface="Tahoma" panose="020B060403050404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ea typeface="Tahoma" panose="020B0604030504040204" pitchFamily="34" charset="0"/>
                          <a:cs typeface="Angsana New" panose="02020603050405020304" pitchFamily="18" charset="-34"/>
                        </a:rPr>
                        <a:t>คลองเขื่อน</a:t>
                      </a:r>
                      <a:endParaRPr lang="th-TH" sz="1600" b="1" dirty="0">
                        <a:solidFill>
                          <a:schemeClr val="bg1"/>
                        </a:solidFill>
                        <a:latin typeface="Angsana New" panose="02020603050405020304" pitchFamily="18" charset="-34"/>
                        <a:ea typeface="Tahoma" panose="020B060403050404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bg1"/>
                          </a:solidFill>
                          <a:latin typeface="Angsana New" panose="02020603050405020304" pitchFamily="18" charset="-34"/>
                          <a:ea typeface="Tahoma" panose="020B0604030504040204" pitchFamily="34" charset="0"/>
                          <a:cs typeface="Angsana New" panose="02020603050405020304" pitchFamily="18" charset="-34"/>
                        </a:rPr>
                        <a:t>รวม</a:t>
                      </a:r>
                      <a:endParaRPr lang="th-TH" sz="1600" b="1" dirty="0">
                        <a:solidFill>
                          <a:schemeClr val="bg1"/>
                        </a:solidFill>
                        <a:latin typeface="Angsana New" panose="02020603050405020304" pitchFamily="18" charset="-34"/>
                        <a:ea typeface="Tahoma" panose="020B060403050404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02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ysClr val="windowText" lastClr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หญิงหลังคลอดทั้งหมด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2,641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331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ysClr val="windowText" lastClr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ได้การติดตาม</a:t>
                      </a:r>
                      <a:r>
                        <a:rPr lang="en-US" sz="1600" b="1" dirty="0">
                          <a:solidFill>
                            <a:sysClr val="windowText" lastClr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3</a:t>
                      </a:r>
                      <a:r>
                        <a:rPr lang="th-TH" sz="1600" b="1" baseline="0" dirty="0">
                          <a:solidFill>
                            <a:sysClr val="windowText" lastClr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ครั้งตามเกณฑ์</a:t>
                      </a:r>
                      <a:endParaRPr lang="th-TH" sz="1600" b="1" dirty="0">
                        <a:solidFill>
                          <a:sysClr val="windowText" lastClr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1,406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50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รูปห้าเหลี่ยม 7"/>
          <p:cNvSpPr/>
          <p:nvPr/>
        </p:nvSpPr>
        <p:spPr>
          <a:xfrm flipH="1">
            <a:off x="1178107" y="92964"/>
            <a:ext cx="10112993" cy="816122"/>
          </a:xfrm>
          <a:prstGeom prst="homePlate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ร้อยละของหญิงตั้งครรภ์ได้รับการฝากครรภ์  </a:t>
            </a:r>
            <a:r>
              <a:rPr lang="en-US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5</a:t>
            </a:r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ครั้งตามเกณฑ์</a:t>
            </a:r>
          </a:p>
          <a:p>
            <a:pPr algn="ctr">
              <a:defRPr/>
            </a:pPr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ปีงบประมาณ </a:t>
            </a:r>
            <a:r>
              <a:rPr lang="en-US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2561</a:t>
            </a:r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(ตุลาคม </a:t>
            </a:r>
            <a:r>
              <a:rPr lang="en-US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2560 – </a:t>
            </a:r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มิถุนายน </a:t>
            </a:r>
            <a:r>
              <a:rPr lang="en-US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2561)</a:t>
            </a:r>
            <a:endParaRPr lang="th-TH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9" name="ตาราง 8"/>
          <p:cNvGraphicFramePr>
            <a:graphicFrameLocks noGrp="1"/>
          </p:cNvGraphicFramePr>
          <p:nvPr>
            <p:extLst/>
          </p:nvPr>
        </p:nvGraphicFramePr>
        <p:xfrm>
          <a:off x="70350" y="4965473"/>
          <a:ext cx="12062684" cy="173958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46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6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36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65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5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4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17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442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65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656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4748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8442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2848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8442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4748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8442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9563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9784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47482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541612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418003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496569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50607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521499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249171">
                <a:tc>
                  <a:txBody>
                    <a:bodyPr/>
                    <a:lstStyle/>
                    <a:p>
                      <a:pPr algn="ctr"/>
                      <a:endParaRPr lang="th-TH" sz="11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เมืองฉะเชิงเทรา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6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บางคล้า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6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บางน้ำเปรี้ยว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6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บางปะกง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6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บ้านโพธิ์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6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พนมสารคาม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6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ราช</a:t>
                      </a:r>
                      <a:r>
                        <a:rPr lang="th-TH" sz="1000" b="1" dirty="0" err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สาส์น</a:t>
                      </a:r>
                      <a:endParaRPr lang="th-TH" sz="10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6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สนามชัยเขต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1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แปลงยาว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1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ท่าตะเกียบ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1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คลองเขื่อน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1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รวม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945">
                <a:tc>
                  <a:txBody>
                    <a:bodyPr/>
                    <a:lstStyle/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ประเภทรายงาน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HDC</a:t>
                      </a:r>
                      <a:endParaRPr lang="th-TH" sz="7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</a:t>
                      </a:r>
                    </a:p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งาน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HDC</a:t>
                      </a:r>
                      <a:endParaRPr lang="th-TH" sz="7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</a:t>
                      </a:r>
                    </a:p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งาน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HDC</a:t>
                      </a:r>
                      <a:endParaRPr lang="th-TH" sz="7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</a:t>
                      </a:r>
                    </a:p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งาน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HDC</a:t>
                      </a:r>
                      <a:endParaRPr lang="th-TH" sz="7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</a:t>
                      </a:r>
                    </a:p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งาน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HDC</a:t>
                      </a:r>
                      <a:endParaRPr lang="th-TH" sz="7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</a:t>
                      </a:r>
                    </a:p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งาน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HDC</a:t>
                      </a:r>
                      <a:endParaRPr lang="th-TH" sz="7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</a:t>
                      </a:r>
                    </a:p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งาน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HDC</a:t>
                      </a:r>
                      <a:endParaRPr lang="th-TH" sz="7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</a:t>
                      </a:r>
                    </a:p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งาน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HDC</a:t>
                      </a:r>
                      <a:endParaRPr lang="th-TH" sz="7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</a:t>
                      </a:r>
                    </a:p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งาน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HDC</a:t>
                      </a:r>
                      <a:endParaRPr lang="th-TH" sz="7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</a:t>
                      </a:r>
                    </a:p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งาน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HDC</a:t>
                      </a:r>
                      <a:endParaRPr lang="th-TH" sz="7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</a:t>
                      </a:r>
                    </a:p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งาน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HDC</a:t>
                      </a:r>
                      <a:endParaRPr lang="th-TH" sz="7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</a:t>
                      </a:r>
                    </a:p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งาน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HDC</a:t>
                      </a:r>
                      <a:endParaRPr lang="th-TH" sz="7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7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รายงาน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882">
                <a:tc>
                  <a:txBody>
                    <a:bodyPr/>
                    <a:lstStyle/>
                    <a:p>
                      <a:pPr algn="ctr"/>
                      <a:r>
                        <a:rPr lang="th-TH" sz="900" b="1" dirty="0">
                          <a:solidFill>
                            <a:sysClr val="windowText" lastClr="00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หญิงคลอด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1947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2262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731">
                <a:tc>
                  <a:txBody>
                    <a:bodyPr/>
                    <a:lstStyle/>
                    <a:p>
                      <a:pPr algn="ctr"/>
                      <a:r>
                        <a:rPr lang="th-TH" sz="1000" b="1" dirty="0">
                          <a:solidFill>
                            <a:sysClr val="windowText" lastClr="000000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ฝากครรภ์</a:t>
                      </a:r>
                      <a:r>
                        <a:rPr lang="en-US" sz="1000" b="1" dirty="0">
                          <a:solidFill>
                            <a:sysClr val="windowText" lastClr="000000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5</a:t>
                      </a:r>
                      <a:r>
                        <a:rPr lang="en-US" sz="1000" b="1" baseline="0" dirty="0">
                          <a:solidFill>
                            <a:sysClr val="windowText" lastClr="000000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lang="th-TH" sz="1000" b="1" baseline="0" dirty="0">
                          <a:solidFill>
                            <a:sysClr val="windowText" lastClr="000000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ครั้งตามเกณฑ์</a:t>
                      </a:r>
                      <a:endParaRPr lang="th-TH" sz="1000" b="1" dirty="0">
                        <a:solidFill>
                          <a:sysClr val="windowText" lastClr="000000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1190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สี่เหลี่ยมผืนผ้า 9"/>
          <p:cNvSpPr/>
          <p:nvPr/>
        </p:nvSpPr>
        <p:spPr>
          <a:xfrm flipV="1">
            <a:off x="8234343" y="1135649"/>
            <a:ext cx="296778" cy="108285"/>
          </a:xfrm>
          <a:prstGeom prst="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สี่เหลี่ยมผืนผ้า 10"/>
          <p:cNvSpPr/>
          <p:nvPr/>
        </p:nvSpPr>
        <p:spPr>
          <a:xfrm flipV="1">
            <a:off x="9420068" y="1135649"/>
            <a:ext cx="296778" cy="10828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TextBox 11"/>
          <p:cNvSpPr txBox="1"/>
          <p:nvPr/>
        </p:nvSpPr>
        <p:spPr>
          <a:xfrm>
            <a:off x="8698996" y="1043879"/>
            <a:ext cx="644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66"/>
                </a:solidFill>
              </a:rPr>
              <a:t>HDC</a:t>
            </a:r>
            <a:endParaRPr lang="th-TH" sz="2000" b="1" dirty="0">
              <a:solidFill>
                <a:srgbClr val="00006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16846" y="1035420"/>
            <a:ext cx="833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b="1" dirty="0">
                <a:solidFill>
                  <a:srgbClr val="000066"/>
                </a:solidFill>
              </a:rPr>
              <a:t> รายงาน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09293" y="968217"/>
            <a:ext cx="59105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ที่มา</a:t>
            </a:r>
            <a:r>
              <a:rPr lang="en-US" sz="20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:</a:t>
            </a:r>
            <a:r>
              <a:rPr lang="th-TH" sz="20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รายงานลูกเกิดรอดแม่ปลอดภัย </a:t>
            </a:r>
            <a:r>
              <a:rPr lang="en-US" sz="20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0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พฤษภาคม </a:t>
            </a:r>
            <a:r>
              <a:rPr lang="en-US" sz="20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2561</a:t>
            </a:r>
            <a:r>
              <a:rPr lang="th-TH" sz="20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  และ</a:t>
            </a:r>
            <a:r>
              <a:rPr lang="en-US" sz="20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HDC  29  </a:t>
            </a:r>
            <a:r>
              <a:rPr lang="th-TH" sz="20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มิถุนายน </a:t>
            </a:r>
            <a:r>
              <a:rPr lang="en-US" sz="2000" b="1" dirty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2561</a:t>
            </a:r>
            <a:endParaRPr lang="th-TH" sz="2000" b="1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17" name="แผนภูมิ 16"/>
          <p:cNvGraphicFramePr/>
          <p:nvPr>
            <p:extLst/>
          </p:nvPr>
        </p:nvGraphicFramePr>
        <p:xfrm>
          <a:off x="201450" y="1193284"/>
          <a:ext cx="11707182" cy="3535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สี่เหลี่ยมผืนผ้า 17"/>
          <p:cNvSpPr/>
          <p:nvPr/>
        </p:nvSpPr>
        <p:spPr>
          <a:xfrm>
            <a:off x="10695009" y="1351920"/>
            <a:ext cx="1069343" cy="4789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เกณฑ์ </a:t>
            </a:r>
            <a:r>
              <a:rPr lang="en-US" sz="2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60</a:t>
            </a:r>
            <a:endParaRPr lang="th-TH" sz="20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23192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>
            <p:extLst/>
          </p:nvPr>
        </p:nvGraphicFramePr>
        <p:xfrm>
          <a:off x="143338" y="1107092"/>
          <a:ext cx="11257083" cy="4296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รูปห้าเหลี่ยม 7"/>
          <p:cNvSpPr/>
          <p:nvPr/>
        </p:nvSpPr>
        <p:spPr>
          <a:xfrm flipH="1">
            <a:off x="1085361" y="165068"/>
            <a:ext cx="10112993" cy="936104"/>
          </a:xfrm>
          <a:prstGeom prst="homePlate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ร้อยละของเด็กแรกเกิด - ต่ำกว่า 6 เดือน กินนมแม่อย่างเดียว  ปีงบประมาณ </a:t>
            </a:r>
            <a:r>
              <a:rPr lang="en-US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2561</a:t>
            </a:r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en-US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>
              <a:defRPr/>
            </a:pPr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(ตุลาคม </a:t>
            </a:r>
            <a:r>
              <a:rPr lang="en-US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2560 –</a:t>
            </a:r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มิถุนายน </a:t>
            </a:r>
            <a:r>
              <a:rPr lang="en-US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2561) </a:t>
            </a:r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ข้อมูลจาก</a:t>
            </a:r>
            <a:r>
              <a:rPr lang="en-US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HDC 29 </a:t>
            </a:r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มิถุนายน 2561</a:t>
            </a: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1043231" y="2760523"/>
            <a:ext cx="1148769" cy="3475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เกณฑ์ </a:t>
            </a:r>
            <a:r>
              <a:rPr lang="en-US" sz="2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50</a:t>
            </a:r>
            <a:endParaRPr lang="th-TH" sz="20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/>
          </p:nvPr>
        </p:nvGraphicFramePr>
        <p:xfrm>
          <a:off x="285207" y="5416884"/>
          <a:ext cx="11713299" cy="130811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30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9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68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9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64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64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66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80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80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6808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66435">
                <a:tc>
                  <a:txBody>
                    <a:bodyPr/>
                    <a:lstStyle/>
                    <a:p>
                      <a:pPr algn="ctr"/>
                      <a:endParaRPr lang="th-TH" sz="105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เมืองฉะเชิงเทรา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บางคล้า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บางน้ำเปรี้ยว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บางปะกง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บ้านโพธิ์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พนมสารคาม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ราชสาส์น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สนามชัยเขต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แปลงยาว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ท่าตะเกียบ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คลองเขื่อน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รวม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solidFill>
                            <a:sysClr val="windowText" lastClr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ทารกทั้งหมด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4,083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solidFill>
                            <a:sysClr val="windowText" lastClr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ทารกกินนมแม่</a:t>
                      </a:r>
                      <a:r>
                        <a:rPr lang="th-TH" sz="1800" b="1" baseline="0" dirty="0">
                          <a:solidFill>
                            <a:sysClr val="windowText" lastClr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endParaRPr lang="th-TH" sz="1800" b="1" dirty="0">
                        <a:solidFill>
                          <a:sysClr val="windowText" lastClr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2,704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351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>
            <p:extLst/>
          </p:nvPr>
        </p:nvGraphicFramePr>
        <p:xfrm>
          <a:off x="-12238" y="1317353"/>
          <a:ext cx="11956588" cy="3758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รูปห้าเหลี่ยม 7"/>
          <p:cNvSpPr/>
          <p:nvPr/>
        </p:nvSpPr>
        <p:spPr>
          <a:xfrm flipH="1">
            <a:off x="1085361" y="165068"/>
            <a:ext cx="10112993" cy="936104"/>
          </a:xfrm>
          <a:prstGeom prst="homePlate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ร้อยละของทารกน้ำหนักต่ำกว่า </a:t>
            </a:r>
            <a:r>
              <a:rPr lang="en-US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2,500</a:t>
            </a:r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กรัม</a:t>
            </a:r>
            <a:b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ปีงบประมาณ </a:t>
            </a:r>
            <a:r>
              <a:rPr lang="en-US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2560</a:t>
            </a:r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ปีงบประมาณ </a:t>
            </a:r>
            <a:r>
              <a:rPr lang="en-US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2561</a:t>
            </a:r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(ตุลาคม </a:t>
            </a:r>
            <a:r>
              <a:rPr lang="en-US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2560 – </a:t>
            </a:r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มิถุนายน </a:t>
            </a:r>
            <a:r>
              <a:rPr lang="en-US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2561)</a:t>
            </a:r>
            <a:endParaRPr lang="th-TH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0525326" y="1554553"/>
            <a:ext cx="1148769" cy="3475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เกณฑ์ </a:t>
            </a:r>
            <a:r>
              <a:rPr lang="en-US" sz="2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7</a:t>
            </a:r>
            <a:endParaRPr lang="th-TH" sz="20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9" name="ตาราง 8"/>
          <p:cNvGraphicFramePr>
            <a:graphicFrameLocks noGrp="1"/>
          </p:cNvGraphicFramePr>
          <p:nvPr>
            <p:extLst/>
          </p:nvPr>
        </p:nvGraphicFramePr>
        <p:xfrm>
          <a:off x="63915" y="5107096"/>
          <a:ext cx="12077476" cy="166338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05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5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2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51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36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51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80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51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29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514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689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8514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2538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8514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2164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8514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2164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8514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2876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8514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404177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48514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47244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600032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249171">
                <a:tc>
                  <a:txBody>
                    <a:bodyPr/>
                    <a:lstStyle/>
                    <a:p>
                      <a:pPr algn="ctr"/>
                      <a:endParaRPr lang="th-TH" sz="105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05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เมืองฉะเชิงเทรา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6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05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บางคล้า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6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05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บางน้ำเปรี้ยว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6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05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บางปะกง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6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05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บ้านโพธิ์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6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05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พนมสารคาม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6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05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ราช</a:t>
                      </a:r>
                      <a:r>
                        <a:rPr lang="th-TH" sz="1050" b="1" dirty="0" err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สาส์น</a:t>
                      </a:r>
                      <a:endParaRPr lang="th-TH" sz="105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6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05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สนามชัยเขต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1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05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แปลงยาว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1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05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ท่าตะเกียบ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1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05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คลองเขื่อน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1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05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รวม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945">
                <a:tc>
                  <a:txBody>
                    <a:bodyPr/>
                    <a:lstStyle/>
                    <a:p>
                      <a:pPr algn="ctr"/>
                      <a:r>
                        <a:rPr lang="th-TH" sz="9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ประเภทรายงาน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HDC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รายงาน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HDC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รายงาน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HDC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รายงาน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HDC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รายงาน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HDC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รายงาน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HDC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รายงาน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HDC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รายงาน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HDC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รายงาน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HDC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รายงาน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HDC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รายงาน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HDC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รายงาน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HDC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รายงาน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832">
                <a:tc>
                  <a:txBody>
                    <a:bodyPr/>
                    <a:lstStyle/>
                    <a:p>
                      <a:pPr algn="ctr"/>
                      <a:r>
                        <a:rPr lang="th-TH" sz="1050" b="1" dirty="0">
                          <a:solidFill>
                            <a:sysClr val="windowText" lastClr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ทารกทั้งหมด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1938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2212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4250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731">
                <a:tc>
                  <a:txBody>
                    <a:bodyPr/>
                    <a:lstStyle/>
                    <a:p>
                      <a:pPr algn="ctr"/>
                      <a:r>
                        <a:rPr lang="th-TH" sz="1050" b="1" dirty="0">
                          <a:solidFill>
                            <a:sysClr val="windowText" lastClr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ทารก </a:t>
                      </a:r>
                      <a:r>
                        <a:rPr lang="th-TH" sz="1050" b="1" dirty="0" err="1">
                          <a:solidFill>
                            <a:sysClr val="windowText" lastClr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นน</a:t>
                      </a:r>
                      <a:r>
                        <a:rPr lang="th-TH" sz="1050" b="1" dirty="0">
                          <a:solidFill>
                            <a:sysClr val="windowText" lastClr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th-TH" sz="1050" b="1" baseline="0" dirty="0">
                          <a:solidFill>
                            <a:sysClr val="windowText" lastClr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050" b="1" baseline="0" dirty="0">
                          <a:solidFill>
                            <a:sysClr val="windowText" lastClr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.&gt; 2500 g</a:t>
                      </a:r>
                      <a:endParaRPr lang="th-TH" sz="1050" b="1" dirty="0">
                        <a:solidFill>
                          <a:sysClr val="windowText" lastClr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สี่เหลี่ยมผืนผ้า 9"/>
          <p:cNvSpPr/>
          <p:nvPr/>
        </p:nvSpPr>
        <p:spPr>
          <a:xfrm flipV="1">
            <a:off x="7782860" y="1294365"/>
            <a:ext cx="296778" cy="1012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8863169" y="1274326"/>
            <a:ext cx="296778" cy="12130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TextBox 11"/>
          <p:cNvSpPr txBox="1"/>
          <p:nvPr/>
        </p:nvSpPr>
        <p:spPr>
          <a:xfrm>
            <a:off x="8079638" y="1163008"/>
            <a:ext cx="644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66"/>
                </a:solidFill>
              </a:rPr>
              <a:t>HDC</a:t>
            </a:r>
            <a:endParaRPr lang="th-TH" sz="2000" b="1" dirty="0">
              <a:solidFill>
                <a:srgbClr val="00006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59947" y="1124160"/>
            <a:ext cx="833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b="1" dirty="0">
                <a:solidFill>
                  <a:srgbClr val="000066"/>
                </a:solidFill>
              </a:rPr>
              <a:t> รายงาน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06412" y="1154443"/>
            <a:ext cx="59105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ที่มา</a:t>
            </a:r>
            <a:r>
              <a:rPr lang="en-US" sz="2000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:</a:t>
            </a:r>
            <a:r>
              <a:rPr lang="th-TH" sz="2000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รายงานลูกเกิดรอดแม่ปลอดภัย </a:t>
            </a:r>
            <a:r>
              <a:rPr lang="en-US" sz="2000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000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พฤษภาคม </a:t>
            </a:r>
            <a:r>
              <a:rPr lang="en-US" sz="2000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2561</a:t>
            </a:r>
            <a:r>
              <a:rPr lang="th-TH" sz="2000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  และ</a:t>
            </a:r>
            <a:r>
              <a:rPr lang="en-US" sz="2000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HDC  29  </a:t>
            </a:r>
            <a:r>
              <a:rPr lang="th-TH" sz="2000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มิถุนายน </a:t>
            </a:r>
            <a:r>
              <a:rPr lang="en-US" sz="2000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2561</a:t>
            </a:r>
            <a:endParaRPr lang="th-TH" sz="2000" b="1" dirty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82559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735</Words>
  <Application>Microsoft Office PowerPoint</Application>
  <PresentationFormat>Widescreen</PresentationFormat>
  <Paragraphs>477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Angsana New</vt:lpstr>
      <vt:lpstr>Arial</vt:lpstr>
      <vt:lpstr>Calibri</vt:lpstr>
      <vt:lpstr>Calibri Light</vt:lpstr>
      <vt:lpstr>Cordia New</vt:lpstr>
      <vt:lpstr>Tahoma</vt:lpstr>
      <vt:lpstr>TH SarabunPSK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CCO-MOPH05</dc:creator>
  <cp:lastModifiedBy>CCO-MOPH05</cp:lastModifiedBy>
  <cp:revision>1</cp:revision>
  <dcterms:created xsi:type="dcterms:W3CDTF">2018-08-29T03:48:41Z</dcterms:created>
  <dcterms:modified xsi:type="dcterms:W3CDTF">2018-08-29T03:53:21Z</dcterms:modified>
</cp:coreProperties>
</file>