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366" r:id="rId2"/>
    <p:sldId id="368" r:id="rId3"/>
    <p:sldId id="367" r:id="rId4"/>
  </p:sldIdLst>
  <p:sldSz cx="9906000" cy="6858000" type="A4"/>
  <p:notesSz cx="6807200" cy="9939338"/>
  <p:embeddedFontLst>
    <p:embeddedFont>
      <p:font typeface="Angsana New" pitchFamily="18" charset="-34"/>
      <p:regular r:id="rId6"/>
      <p:bold r:id="rId7"/>
      <p:italic r:id="rId8"/>
      <p:boldItalic r:id="rId9"/>
    </p:embeddedFont>
    <p:embeddedFont>
      <p:font typeface="Calibri" pitchFamily="34" charset="0"/>
      <p:regular r:id="rId10"/>
      <p:bold r:id="rId11"/>
      <p:italic r:id="rId12"/>
      <p:boldItalic r:id="rId13"/>
    </p:embeddedFont>
    <p:embeddedFont>
      <p:font typeface="DSN SuRaDej" pitchFamily="2" charset="-34"/>
      <p:regular r:id="rId14"/>
    </p:embeddedFont>
    <p:embeddedFont>
      <p:font typeface="Tahoma" pitchFamily="34" charset="0"/>
      <p:regular r:id="rId15"/>
      <p:bold r:id="rId16"/>
    </p:embeddedFont>
    <p:embeddedFont>
      <p:font typeface="Cordia New" pitchFamily="34" charset="-34"/>
      <p:regular r:id="rId17"/>
      <p:bold r:id="rId18"/>
      <p:italic r:id="rId19"/>
      <p:boldItalic r:id="rId20"/>
    </p:embeddedFont>
  </p:embeddedFontLst>
  <p:defaultTextStyle>
    <a:defPPr>
      <a:defRPr lang="th-TH"/>
    </a:defPPr>
    <a:lvl1pPr marL="0" algn="l" defTabSz="91406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032" algn="l" defTabSz="91406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060" algn="l" defTabSz="91406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090" algn="l" defTabSz="91406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119" algn="l" defTabSz="91406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5151" algn="l" defTabSz="91406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2180" algn="l" defTabSz="91406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199210" algn="l" defTabSz="91406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6238" algn="l" defTabSz="91406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819" autoAdjust="0"/>
  </p:normalViewPr>
  <p:slideViewPr>
    <p:cSldViewPr>
      <p:cViewPr>
        <p:scale>
          <a:sx n="60" d="100"/>
          <a:sy n="60" d="100"/>
        </p:scale>
        <p:origin x="-1428" y="-138"/>
      </p:cViewPr>
      <p:guideLst>
        <p:guide orient="horz" pos="2161"/>
        <p:guide pos="31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24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23" Type="http://schemas.openxmlformats.org/officeDocument/2006/relationships/theme" Target="theme/theme1.xml"/><Relationship Id="rId10" Type="http://schemas.openxmlformats.org/officeDocument/2006/relationships/font" Target="fonts/font5.fntdata"/><Relationship Id="rId19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B8607-746E-4192-B2E6-E123D55E40EF}" type="datetimeFigureOut">
              <a:rPr lang="th-TH" smtClean="0"/>
              <a:t>19/09/61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B577C-710C-49E4-B65A-02843A95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127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032" algn="l" defTabSz="9140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060" algn="l" defTabSz="9140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090" algn="l" defTabSz="9140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119" algn="l" defTabSz="9140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151" algn="l" defTabSz="9140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180" algn="l" defTabSz="9140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210" algn="l" defTabSz="9140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238" algn="l" defTabSz="9140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2" y="2130429"/>
            <a:ext cx="8420101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E958-5D88-449F-9EC8-1E73EA7C757A}" type="datetime1">
              <a:rPr lang="th-TH" smtClean="0"/>
              <a:t>19/09/61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499176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CFBE-6F2A-4E35-BB9F-938EF1BCA467}" type="datetime1">
              <a:rPr lang="th-TH" smtClean="0"/>
              <a:t>19/09/61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964920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F19E-FAB6-4293-9663-4DC215BB7FCE}" type="datetime1">
              <a:rPr lang="th-TH" smtClean="0"/>
              <a:t>19/09/61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441180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93CE-7A58-49E2-9FEA-30D54C61B435}" type="datetime1">
              <a:rPr lang="th-TH" smtClean="0"/>
              <a:t>19/09/61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117106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9" y="4406903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82509" y="2906717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0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12AF-3147-42CB-A160-56921D409A9A}" type="datetime1">
              <a:rPr lang="th-TH" smtClean="0"/>
              <a:t>19/09/61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878424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03555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FB6-0E01-4C36-9323-AA10B451515B}" type="datetime1">
              <a:rPr lang="th-TH" smtClean="0"/>
              <a:t>19/09/61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469612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2" indent="0">
              <a:buNone/>
              <a:defRPr sz="2000" b="1"/>
            </a:lvl2pPr>
            <a:lvl3pPr marL="914060" indent="0">
              <a:buNone/>
              <a:defRPr sz="1700" b="1"/>
            </a:lvl3pPr>
            <a:lvl4pPr marL="1371090" indent="0">
              <a:buNone/>
              <a:defRPr sz="1600" b="1"/>
            </a:lvl4pPr>
            <a:lvl5pPr marL="1828119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0" indent="0">
              <a:buNone/>
              <a:defRPr sz="1600" b="1"/>
            </a:lvl7pPr>
            <a:lvl8pPr marL="3199210" indent="0">
              <a:buNone/>
              <a:defRPr sz="1600" b="1"/>
            </a:lvl8pPr>
            <a:lvl9pPr marL="365623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95300" y="2174878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2" indent="0">
              <a:buNone/>
              <a:defRPr sz="2000" b="1"/>
            </a:lvl2pPr>
            <a:lvl3pPr marL="914060" indent="0">
              <a:buNone/>
              <a:defRPr sz="1700" b="1"/>
            </a:lvl3pPr>
            <a:lvl4pPr marL="1371090" indent="0">
              <a:buNone/>
              <a:defRPr sz="1600" b="1"/>
            </a:lvl4pPr>
            <a:lvl5pPr marL="1828119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0" indent="0">
              <a:buNone/>
              <a:defRPr sz="1600" b="1"/>
            </a:lvl7pPr>
            <a:lvl8pPr marL="3199210" indent="0">
              <a:buNone/>
              <a:defRPr sz="1600" b="1"/>
            </a:lvl8pPr>
            <a:lvl9pPr marL="365623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32111" y="2174878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5578-153C-4006-82A9-A11E296D3F5B}" type="datetime1">
              <a:rPr lang="th-TH" smtClean="0"/>
              <a:t>19/09/61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6129086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E79D-D27E-4828-A826-849E1968BA1D}" type="datetime1">
              <a:rPr lang="th-TH" smtClean="0"/>
              <a:t>19/09/61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14576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1F5-5E53-4DE1-B58A-ED95868A8439}" type="datetime1">
              <a:rPr lang="th-TH" smtClean="0"/>
              <a:t>19/09/61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0415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032" indent="0">
              <a:buNone/>
              <a:defRPr sz="1200"/>
            </a:lvl2pPr>
            <a:lvl3pPr marL="914060" indent="0">
              <a:buNone/>
              <a:defRPr sz="1000"/>
            </a:lvl3pPr>
            <a:lvl4pPr marL="1371090" indent="0">
              <a:buNone/>
              <a:defRPr sz="900"/>
            </a:lvl4pPr>
            <a:lvl5pPr marL="1828119" indent="0">
              <a:buNone/>
              <a:defRPr sz="900"/>
            </a:lvl5pPr>
            <a:lvl6pPr marL="2285151" indent="0">
              <a:buNone/>
              <a:defRPr sz="900"/>
            </a:lvl6pPr>
            <a:lvl7pPr marL="2742180" indent="0">
              <a:buNone/>
              <a:defRPr sz="900"/>
            </a:lvl7pPr>
            <a:lvl8pPr marL="3199210" indent="0">
              <a:buNone/>
              <a:defRPr sz="900"/>
            </a:lvl8pPr>
            <a:lvl9pPr marL="3656238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1E83-44CD-4DB4-9832-A2D592AC3CB5}" type="datetime1">
              <a:rPr lang="th-TH" smtClean="0"/>
              <a:t>19/09/61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7408854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7032" indent="0">
              <a:buNone/>
              <a:defRPr sz="2800"/>
            </a:lvl2pPr>
            <a:lvl3pPr marL="914060" indent="0">
              <a:buNone/>
              <a:defRPr sz="2400"/>
            </a:lvl3pPr>
            <a:lvl4pPr marL="1371090" indent="0">
              <a:buNone/>
              <a:defRPr sz="2000"/>
            </a:lvl4pPr>
            <a:lvl5pPr marL="1828119" indent="0">
              <a:buNone/>
              <a:defRPr sz="2000"/>
            </a:lvl5pPr>
            <a:lvl6pPr marL="2285151" indent="0">
              <a:buNone/>
              <a:defRPr sz="2000"/>
            </a:lvl6pPr>
            <a:lvl7pPr marL="2742180" indent="0">
              <a:buNone/>
              <a:defRPr sz="2000"/>
            </a:lvl7pPr>
            <a:lvl8pPr marL="3199210" indent="0">
              <a:buNone/>
              <a:defRPr sz="2000"/>
            </a:lvl8pPr>
            <a:lvl9pPr marL="3656238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2" indent="0">
              <a:buNone/>
              <a:defRPr sz="1200"/>
            </a:lvl2pPr>
            <a:lvl3pPr marL="914060" indent="0">
              <a:buNone/>
              <a:defRPr sz="1000"/>
            </a:lvl3pPr>
            <a:lvl4pPr marL="1371090" indent="0">
              <a:buNone/>
              <a:defRPr sz="900"/>
            </a:lvl4pPr>
            <a:lvl5pPr marL="1828119" indent="0">
              <a:buNone/>
              <a:defRPr sz="900"/>
            </a:lvl5pPr>
            <a:lvl6pPr marL="2285151" indent="0">
              <a:buNone/>
              <a:defRPr sz="900"/>
            </a:lvl6pPr>
            <a:lvl7pPr marL="2742180" indent="0">
              <a:buNone/>
              <a:defRPr sz="900"/>
            </a:lvl7pPr>
            <a:lvl8pPr marL="3199210" indent="0">
              <a:buNone/>
              <a:defRPr sz="900"/>
            </a:lvl8pPr>
            <a:lvl9pPr marL="3656238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250C-DA7C-47D9-A5F3-2CADF91D242F}" type="datetime1">
              <a:rPr lang="th-TH" smtClean="0"/>
              <a:t>19/09/61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361156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95303" y="274639"/>
            <a:ext cx="8915400" cy="1143000"/>
          </a:xfrm>
          <a:prstGeom prst="rect">
            <a:avLst/>
          </a:prstGeom>
        </p:spPr>
        <p:txBody>
          <a:bodyPr vert="horz" lIns="91407" tIns="45702" rIns="91407" bIns="45702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3" y="1600204"/>
            <a:ext cx="8915400" cy="4525963"/>
          </a:xfrm>
          <a:prstGeom prst="rect">
            <a:avLst/>
          </a:prstGeom>
        </p:spPr>
        <p:txBody>
          <a:bodyPr vert="horz" lIns="91407" tIns="45702" rIns="91407" bIns="45702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07" tIns="45702" rIns="91407" bIns="4570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F677-3DD5-4DFE-8CB2-0AC5E7E94063}" type="datetime1">
              <a:rPr lang="th-TH" smtClean="0"/>
              <a:t>19/09/61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1" y="6356354"/>
            <a:ext cx="3136900" cy="365125"/>
          </a:xfrm>
          <a:prstGeom prst="rect">
            <a:avLst/>
          </a:prstGeom>
        </p:spPr>
        <p:txBody>
          <a:bodyPr vert="horz" lIns="91407" tIns="45702" rIns="91407" bIns="4570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07" tIns="45702" rIns="91407" bIns="457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7C28-CC19-41A5-9849-1695C443AD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614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ftr="0" dt="0"/>
  <p:txStyles>
    <p:titleStyle>
      <a:lvl1pPr algn="ctr" defTabSz="91406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1" indent="-342771" algn="l" defTabSz="914060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74" indent="-285642" algn="l" defTabSz="9140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74" indent="-228514" algn="l" defTabSz="91406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06" indent="-228514" algn="l" defTabSz="91406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36" indent="-228514" algn="l" defTabSz="91406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64" indent="-228514" algn="l" defTabSz="9140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3" indent="-228514" algn="l" defTabSz="9140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25" indent="-228514" algn="l" defTabSz="9140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55" indent="-228514" algn="l" defTabSz="9140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06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2" algn="l" defTabSz="91406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60" algn="l" defTabSz="91406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6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19" algn="l" defTabSz="91406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91406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0" algn="l" defTabSz="91406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0" algn="l" defTabSz="91406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38" algn="l" defTabSz="91406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848544" y="1196752"/>
            <a:ext cx="8280920" cy="4524279"/>
          </a:xfrm>
          <a:prstGeom prst="rect">
            <a:avLst/>
          </a:prstGeom>
        </p:spPr>
        <p:txBody>
          <a:bodyPr wrap="square" lIns="91407" tIns="45702" rIns="91407" bIns="45702">
            <a:spAutoFit/>
          </a:bodyPr>
          <a:lstStyle/>
          <a:p>
            <a:pPr algn="ctr"/>
            <a:r>
              <a:rPr lang="th-TH" sz="7200" dirty="0" smtClean="0"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DSN SuRaDej" pitchFamily="2" charset="-34"/>
                <a:ea typeface="Tahoma" pitchFamily="34" charset="0"/>
                <a:cs typeface="DSN SuRaDej" pitchFamily="2" charset="-34"/>
              </a:rPr>
              <a:t>รายละเอียด</a:t>
            </a:r>
            <a:r>
              <a:rPr lang="th-TH" sz="7200" dirty="0" smtClean="0"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DSN SuRaDej" pitchFamily="2" charset="-34"/>
                <a:ea typeface="Tahoma" pitchFamily="34" charset="0"/>
                <a:cs typeface="DSN SuRaDej" pitchFamily="2" charset="-34"/>
              </a:rPr>
              <a:t>ตัวชี้วัด</a:t>
            </a:r>
          </a:p>
          <a:p>
            <a:pPr algn="ctr"/>
            <a:r>
              <a:rPr lang="th-TH" sz="7200" dirty="0" smtClean="0"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DSN SuRaDej" pitchFamily="2" charset="-34"/>
                <a:ea typeface="Tahoma" pitchFamily="34" charset="0"/>
                <a:cs typeface="DSN SuRaDej" pitchFamily="2" charset="-34"/>
              </a:rPr>
              <a:t>คำรับรองการปฏิบัติราชการ</a:t>
            </a:r>
          </a:p>
          <a:p>
            <a:pPr algn="ctr"/>
            <a:r>
              <a:rPr lang="th-TH" sz="7200" dirty="0" smtClean="0"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DSN SuRaDej" pitchFamily="2" charset="-34"/>
                <a:ea typeface="Tahoma" pitchFamily="34" charset="0"/>
                <a:cs typeface="DSN SuRaDej" pitchFamily="2" charset="-34"/>
              </a:rPr>
              <a:t>ปี </a:t>
            </a:r>
            <a:r>
              <a:rPr lang="en-US" sz="7200" dirty="0" smtClean="0"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DSN SuRaDej" pitchFamily="2" charset="-34"/>
                <a:ea typeface="Tahoma" pitchFamily="34" charset="0"/>
                <a:cs typeface="DSN SuRaDej" pitchFamily="2" charset="-34"/>
              </a:rPr>
              <a:t>2562</a:t>
            </a:r>
          </a:p>
          <a:p>
            <a:pPr algn="ctr"/>
            <a:r>
              <a:rPr lang="th-TH" sz="7200" dirty="0" smtClean="0"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DSN SuRaDej" pitchFamily="2" charset="-34"/>
                <a:ea typeface="Tahoma" pitchFamily="34" charset="0"/>
                <a:cs typeface="DSN SuRaDej" pitchFamily="2" charset="-34"/>
              </a:rPr>
              <a:t>(</a:t>
            </a:r>
            <a:r>
              <a:rPr lang="en-US" sz="7200" dirty="0" smtClean="0"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DSN SuRaDej" pitchFamily="2" charset="-34"/>
                <a:ea typeface="Tahoma" pitchFamily="34" charset="0"/>
                <a:cs typeface="DSN SuRaDej" pitchFamily="2" charset="-34"/>
              </a:rPr>
              <a:t>KPI_KPI Template)</a:t>
            </a:r>
            <a:endParaRPr lang="en-US" sz="7200" dirty="0" smtClean="0">
              <a:effectLst>
                <a:glow rad="139700">
                  <a:srgbClr val="8064A2">
                    <a:satMod val="175000"/>
                    <a:alpha val="40000"/>
                  </a:srgbClr>
                </a:glow>
              </a:effectLst>
              <a:latin typeface="DSN SuRaDej" pitchFamily="2" charset="-34"/>
              <a:ea typeface="Tahoma" pitchFamily="34" charset="0"/>
              <a:cs typeface="DSN SuRaDej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682652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รูปห้าเหลี่ยม 9"/>
          <p:cNvSpPr/>
          <p:nvPr/>
        </p:nvSpPr>
        <p:spPr bwMode="auto">
          <a:xfrm rot="16200000">
            <a:off x="4530955" y="-3822066"/>
            <a:ext cx="877867" cy="9331325"/>
          </a:xfrm>
          <a:prstGeom prst="homePlate">
            <a:avLst/>
          </a:prstGeom>
          <a:solidFill>
            <a:srgbClr val="92D050"/>
          </a:solidFill>
          <a:ln w="7620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689" tIns="47842" rIns="95689" bIns="47842" anchor="ctr"/>
          <a:lstStyle/>
          <a:p>
            <a:pPr algn="ctr" defTabSz="957004">
              <a:defRPr/>
            </a:pPr>
            <a:endParaRPr lang="th-TH">
              <a:ln w="57150">
                <a:solidFill>
                  <a:srgbClr val="00206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1" name="สี่เหลี่ยมผืนผ้า 23"/>
          <p:cNvSpPr>
            <a:spLocks noChangeArrowheads="1"/>
          </p:cNvSpPr>
          <p:nvPr/>
        </p:nvSpPr>
        <p:spPr bwMode="auto">
          <a:xfrm>
            <a:off x="992560" y="877188"/>
            <a:ext cx="7920880" cy="3018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5689" tIns="47842" rIns="95689" bIns="47842">
            <a:spAutoFit/>
          </a:bodyPr>
          <a:lstStyle/>
          <a:p>
            <a:pPr algn="ctr" defTabSz="955675">
              <a:lnSpc>
                <a:spcPts val="1600"/>
              </a:lnSpc>
            </a:pPr>
            <a:r>
              <a:rPr lang="th-TH" altLang="th-TH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(ระบุชื่องานกลยุทธ์เน้นหนัก)</a:t>
            </a:r>
            <a:endParaRPr lang="th-TH" altLang="th-TH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 bwMode="auto">
          <a:xfrm>
            <a:off x="1784648" y="512720"/>
            <a:ext cx="6120680" cy="396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6423" tIns="53211" rIns="106423" bIns="53211">
            <a:spAutoFit/>
          </a:bodyPr>
          <a:lstStyle/>
          <a:p>
            <a:pPr algn="ctr" defTabSz="957865">
              <a:defRPr/>
            </a:pPr>
            <a:r>
              <a:rPr lang="th-TH" sz="1800" b="1" dirty="0" smtClean="0">
                <a:solidFill>
                  <a:schemeClr val="bg1"/>
                </a:solidFill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ประเด็นงานกล</a:t>
            </a:r>
            <a:r>
              <a:rPr lang="th-TH" sz="1800" b="1" dirty="0">
                <a:solidFill>
                  <a:schemeClr val="bg1"/>
                </a:solidFill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ยุทธ์</a:t>
            </a:r>
            <a:r>
              <a:rPr lang="th-TH" sz="1800" b="1" dirty="0" smtClean="0">
                <a:solidFill>
                  <a:schemeClr val="bg1"/>
                </a:solidFill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เน้นหนัก</a:t>
            </a:r>
            <a:endParaRPr lang="th-TH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399043"/>
              </p:ext>
            </p:extLst>
          </p:nvPr>
        </p:nvGraphicFramePr>
        <p:xfrm>
          <a:off x="520250" y="1412776"/>
          <a:ext cx="889724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438"/>
                <a:gridCol w="727280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ตัวชี้วัดและเป้าหมาย</a:t>
                      </a:r>
                      <a:endParaRPr lang="th-TH" sz="1600" b="1" kern="1200" dirty="0">
                        <a:solidFill>
                          <a:schemeClr val="bg1"/>
                        </a:solidFill>
                        <a:effectLst>
                          <a:glow rad="139700">
                            <a:srgbClr val="8064A2">
                              <a:satMod val="175000"/>
                              <a:alpha val="40000"/>
                            </a:srgbClr>
                          </a:glo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endParaRPr lang="th-TH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สถานการณ์/ข้อมูลพื้นฐาน</a:t>
                      </a:r>
                      <a:endParaRPr lang="th-TH" sz="1600" b="1" kern="1200" dirty="0">
                        <a:solidFill>
                          <a:schemeClr val="bg1"/>
                        </a:solidFill>
                        <a:effectLst>
                          <a:glow rad="139700">
                            <a:srgbClr val="8064A2">
                              <a:satMod val="175000"/>
                              <a:alpha val="40000"/>
                            </a:srgbClr>
                          </a:glo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endParaRPr lang="th-TH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248091"/>
              </p:ext>
            </p:extLst>
          </p:nvPr>
        </p:nvGraphicFramePr>
        <p:xfrm>
          <a:off x="540381" y="2636912"/>
          <a:ext cx="8897245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387"/>
                <a:gridCol w="2485466"/>
                <a:gridCol w="2043696"/>
                <a:gridCol w="204369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มาตรการ/กลวิธีดำเนินงาน/กิจกรรมหลัก</a:t>
                      </a:r>
                      <a:endParaRPr lang="th-TH" sz="16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ด้าน</a:t>
                      </a:r>
                      <a:r>
                        <a:rPr lang="th-TH" sz="14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ด้าน</a:t>
                      </a:r>
                      <a:r>
                        <a:rPr lang="th-TH" sz="14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ด้าน</a:t>
                      </a:r>
                      <a:r>
                        <a:rPr lang="th-TH" sz="14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ด้าน</a:t>
                      </a:r>
                      <a:r>
                        <a:rPr lang="th-TH" sz="14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ตาราง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140348"/>
              </p:ext>
            </p:extLst>
          </p:nvPr>
        </p:nvGraphicFramePr>
        <p:xfrm>
          <a:off x="560512" y="4406736"/>
          <a:ext cx="8897245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387"/>
                <a:gridCol w="2485466"/>
                <a:gridCol w="2043696"/>
                <a:gridCol w="204369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Quick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win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Small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Success</a:t>
                      </a:r>
                      <a:endParaRPr lang="th-TH" sz="16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</a:t>
                      </a:r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 </a:t>
                      </a: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</a:t>
                      </a:r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 </a:t>
                      </a: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</a:t>
                      </a:r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</a:t>
                      </a: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</a:t>
                      </a:r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4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3461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 bwMode="auto">
          <a:xfrm>
            <a:off x="1928664" y="440712"/>
            <a:ext cx="6120680" cy="396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6423" tIns="53211" rIns="106423" bIns="53211">
            <a:spAutoFit/>
          </a:bodyPr>
          <a:lstStyle/>
          <a:p>
            <a:pPr algn="ctr" defTabSz="957865">
              <a:defRPr/>
            </a:pPr>
            <a:r>
              <a:rPr lang="th-TH" sz="1800" b="1" dirty="0" smtClean="0">
                <a:solidFill>
                  <a:srgbClr val="002060"/>
                </a:solidFill>
                <a:effectLst>
                  <a:glow rad="139700">
                    <a:srgbClr val="8064A2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(ต่อ)</a:t>
            </a:r>
            <a:endParaRPr lang="th-TH" sz="1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384956"/>
              </p:ext>
            </p:extLst>
          </p:nvPr>
        </p:nvGraphicFramePr>
        <p:xfrm>
          <a:off x="272480" y="3284984"/>
          <a:ext cx="936104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740"/>
                <a:gridCol w="2126558"/>
                <a:gridCol w="1748581"/>
                <a:gridCol w="1748581"/>
                <a:gridCol w="1748581"/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เกณฑ์การให้คะแนน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รอบที่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kern="1200" dirty="0" smtClean="0">
                        <a:solidFill>
                          <a:schemeClr val="bg1"/>
                        </a:solidFill>
                        <a:effectLst>
                          <a:glow rad="139700">
                            <a:srgbClr val="8064A2">
                              <a:satMod val="175000"/>
                              <a:alpha val="40000"/>
                            </a:srgbClr>
                          </a:glo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43223"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ตาราง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935061"/>
              </p:ext>
            </p:extLst>
          </p:nvPr>
        </p:nvGraphicFramePr>
        <p:xfrm>
          <a:off x="272480" y="4918288"/>
          <a:ext cx="936104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740"/>
                <a:gridCol w="2126558"/>
                <a:gridCol w="1748581"/>
                <a:gridCol w="1748581"/>
                <a:gridCol w="1748581"/>
              </a:tblGrid>
              <a:tr h="293618">
                <a:tc gridSpan="5"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เกณฑ์การให้คะแนน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รอบที่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65463"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kern="1200" dirty="0" smtClean="0">
                        <a:solidFill>
                          <a:schemeClr val="bg1"/>
                        </a:solidFill>
                        <a:effectLst>
                          <a:glow rad="139700">
                            <a:srgbClr val="8064A2">
                              <a:satMod val="175000"/>
                              <a:alpha val="40000"/>
                            </a:srgbClr>
                          </a:glo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51591"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  <a:p>
                      <a:pPr marL="285750" marR="0" indent="-28575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(ระบุ)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ตาราง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322824"/>
              </p:ext>
            </p:extLst>
          </p:nvPr>
        </p:nvGraphicFramePr>
        <p:xfrm>
          <a:off x="272480" y="836712"/>
          <a:ext cx="936104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792088"/>
                <a:gridCol w="720080"/>
                <a:gridCol w="720080"/>
                <a:gridCol w="720080"/>
                <a:gridCol w="1296144"/>
                <a:gridCol w="1008112"/>
                <a:gridCol w="1008112"/>
              </a:tblGrid>
              <a:tr h="188527">
                <a:tc gridSpan="8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(ระบุชื่อตัวชี้วัดและเกณฑ์เป้าหมาย)</a:t>
                      </a:r>
                      <a:endParaRPr lang="th-TH" sz="16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88527">
                <a:tc rowSpan="2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คำอธิบายโดยสังเขป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วิธีการประเมิน</a:t>
                      </a:r>
                    </a:p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และแหล่งข้อมูล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หน่วยรับ</a:t>
                      </a:r>
                    </a:p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ผู้ประเมิน</a:t>
                      </a:r>
                      <a:endParaRPr lang="th-TH" sz="1200" b="1" kern="1200" dirty="0" smtClean="0">
                        <a:solidFill>
                          <a:schemeClr val="bg1"/>
                        </a:solidFill>
                        <a:effectLst>
                          <a:glow rad="139700">
                            <a:srgbClr val="8064A2">
                              <a:satMod val="175000"/>
                              <a:alpha val="40000"/>
                            </a:srgbClr>
                          </a:glo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188527">
                <a:tc vMerge="1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lang="th-TH" sz="1200" b="1" kern="1200" dirty="0" smtClean="0">
                        <a:solidFill>
                          <a:schemeClr val="bg1"/>
                        </a:solidFill>
                        <a:effectLst>
                          <a:glow rad="139700">
                            <a:srgbClr val="8064A2">
                              <a:satMod val="175000"/>
                              <a:alpha val="40000"/>
                            </a:srgbClr>
                          </a:glo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  <a:endParaRPr lang="th-TH" sz="1200" b="1" kern="1200" dirty="0" smtClean="0">
                        <a:solidFill>
                          <a:schemeClr val="bg1"/>
                        </a:solidFill>
                        <a:effectLst>
                          <a:glow rad="139700">
                            <a:srgbClr val="8064A2">
                              <a:satMod val="175000"/>
                              <a:alpha val="40000"/>
                            </a:srgbClr>
                          </a:glo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>
                            <a:glow rad="139700">
                              <a:srgbClr val="8064A2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  <a:endParaRPr lang="th-TH" sz="1200" b="1" kern="1200" dirty="0" smtClean="0">
                        <a:solidFill>
                          <a:schemeClr val="bg1"/>
                        </a:solidFill>
                        <a:effectLst>
                          <a:glow rad="139700">
                            <a:srgbClr val="8064A2">
                              <a:satMod val="175000"/>
                              <a:alpha val="40000"/>
                            </a:srgbClr>
                          </a:glo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9277">
                <a:tc>
                  <a:txBody>
                    <a:bodyPr/>
                    <a:lstStyle/>
                    <a:p>
                      <a:pPr marL="0" marR="0" indent="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(ความหมาย)</a:t>
                      </a:r>
                    </a:p>
                    <a:p>
                      <a:pPr marL="0" marR="0" indent="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54954">
                <a:tc>
                  <a:txBody>
                    <a:bodyPr/>
                    <a:lstStyle/>
                    <a:p>
                      <a:pPr marL="0" marR="0" indent="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(ตัวตั้ง)</a:t>
                      </a:r>
                    </a:p>
                    <a:p>
                      <a:pPr marL="0" marR="0" indent="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74323">
                <a:tc>
                  <a:txBody>
                    <a:bodyPr/>
                    <a:lstStyle/>
                    <a:p>
                      <a:pPr marL="0" marR="0" indent="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th-TH" altLang="th-TH" sz="12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(ตัวหาร)</a:t>
                      </a:r>
                    </a:p>
                    <a:p>
                      <a:pPr marL="0" marR="0" indent="0" algn="l" defTabSz="914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th-TH" altLang="th-TH" sz="1200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5004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6097</TotalTime>
  <Words>346</Words>
  <Application>Microsoft Office PowerPoint</Application>
  <PresentationFormat>กระดาษ A4 (210x297 มม.)</PresentationFormat>
  <Paragraphs>120</Paragraphs>
  <Slides>3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7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11" baseType="lpstr">
      <vt:lpstr>Arial</vt:lpstr>
      <vt:lpstr>Angsana New</vt:lpstr>
      <vt:lpstr>Calibri</vt:lpstr>
      <vt:lpstr>DSN SuRaDej</vt:lpstr>
      <vt:lpstr>Wingdings</vt:lpstr>
      <vt:lpstr>Tahoma</vt:lpstr>
      <vt:lpstr>Cordia New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7</dc:creator>
  <cp:lastModifiedBy>Windows 7</cp:lastModifiedBy>
  <cp:revision>440</cp:revision>
  <cp:lastPrinted>2018-08-22T05:02:47Z</cp:lastPrinted>
  <dcterms:created xsi:type="dcterms:W3CDTF">2017-12-08T03:00:20Z</dcterms:created>
  <dcterms:modified xsi:type="dcterms:W3CDTF">2018-09-18T22:56:15Z</dcterms:modified>
</cp:coreProperties>
</file>